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4.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36"/>
  </p:notesMasterIdLst>
  <p:handoutMasterIdLst>
    <p:handoutMasterId r:id="rId37"/>
  </p:handoutMasterIdLst>
  <p:sldIdLst>
    <p:sldId id="288" r:id="rId2"/>
    <p:sldId id="291" r:id="rId3"/>
    <p:sldId id="289" r:id="rId4"/>
    <p:sldId id="300" r:id="rId5"/>
    <p:sldId id="327" r:id="rId6"/>
    <p:sldId id="293" r:id="rId7"/>
    <p:sldId id="301" r:id="rId8"/>
    <p:sldId id="302" r:id="rId9"/>
    <p:sldId id="295" r:id="rId10"/>
    <p:sldId id="305" r:id="rId11"/>
    <p:sldId id="304" r:id="rId12"/>
    <p:sldId id="307" r:id="rId13"/>
    <p:sldId id="310" r:id="rId14"/>
    <p:sldId id="303" r:id="rId15"/>
    <p:sldId id="308" r:id="rId16"/>
    <p:sldId id="311" r:id="rId17"/>
    <p:sldId id="309" r:id="rId18"/>
    <p:sldId id="326" r:id="rId19"/>
    <p:sldId id="331" r:id="rId20"/>
    <p:sldId id="330" r:id="rId21"/>
    <p:sldId id="328" r:id="rId22"/>
    <p:sldId id="312" r:id="rId23"/>
    <p:sldId id="315" r:id="rId24"/>
    <p:sldId id="325" r:id="rId25"/>
    <p:sldId id="296" r:id="rId26"/>
    <p:sldId id="321" r:id="rId27"/>
    <p:sldId id="332" r:id="rId28"/>
    <p:sldId id="333" r:id="rId29"/>
    <p:sldId id="334" r:id="rId30"/>
    <p:sldId id="335" r:id="rId31"/>
    <p:sldId id="336" r:id="rId32"/>
    <p:sldId id="318" r:id="rId33"/>
    <p:sldId id="299" r:id="rId34"/>
    <p:sldId id="298" r:id="rId3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2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CD646"/>
    <a:srgbClr val="22F25D"/>
    <a:srgbClr val="CC99FF"/>
    <a:srgbClr val="9E5ECE"/>
    <a:srgbClr val="654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46F890A9-2807-4EBB-B81D-B2AA78EC7F39}" styleName="סגנון כהה 2 - הדגשה 5/הדגשה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7" autoAdjust="0"/>
    <p:restoredTop sz="89541" autoAdjust="0"/>
  </p:normalViewPr>
  <p:slideViewPr>
    <p:cSldViewPr>
      <p:cViewPr varScale="1">
        <p:scale>
          <a:sx n="62" d="100"/>
          <a:sy n="62" d="100"/>
        </p:scale>
        <p:origin x="-1564" y="-68"/>
      </p:cViewPr>
      <p:guideLst>
        <p:guide orient="horz" pos="2160"/>
        <p:guide pos="288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08-31T15:15:47.508" idx="1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5:47.508" idx="2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8-31T15:15:47.508" idx="18">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intend to do until the end of your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5">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04:18.308" idx="17">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8-31T15:15:47.508" idx="3">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5:47.508" idx="7">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8-31T15:15:47.508" idx="11">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8-31T15:15:47.508" idx="6">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8-31T15:15:47.508" idx="9">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08-31T15:15:47.508" idx="12">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כ"ג/כסלו/תשע"ח</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כ"ג/כסלו/תשע"ח</a:t>
            </a:fld>
            <a:endParaRPr lang="he-IL"/>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9184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4127745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324600"/>
            <a:ext cx="2133600" cy="365125"/>
          </a:xfrm>
        </p:spPr>
        <p:txBody>
          <a:bodyPr/>
          <a:lstStyle/>
          <a:p>
            <a:r>
              <a:rPr lang="en-US" dirty="0" smtClean="0"/>
              <a:t>#</a:t>
            </a:r>
            <a:endParaRPr lang="en-US" dirty="0"/>
          </a:p>
        </p:txBody>
      </p:sp>
      <p:pic>
        <p:nvPicPr>
          <p:cNvPr id="8" name="Picture 8" descr="http://pard.technion.ac.il/archives/Logo/Technion%20logo-1b.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62800" y="313561"/>
            <a:ext cx="1796142" cy="677039"/>
          </a:xfrm>
          <a:prstGeom prst="rect">
            <a:avLst/>
          </a:prstGeom>
          <a:noFill/>
          <a:extLst>
            <a:ext uri="{909E8E84-426E-40DD-AFC4-6F175D3DCCD1}">
              <a14:hiddenFill xmlns:a14="http://schemas.microsoft.com/office/drawing/2010/main">
                <a:solidFill>
                  <a:srgbClr val="FFFFFF"/>
                </a:solidFill>
              </a14:hiddenFill>
            </a:ext>
          </a:extLst>
        </p:spPr>
      </p:pic>
      <p:pic>
        <p:nvPicPr>
          <p:cNvPr id="9" name="SIPL animated logo, low resolutio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533400" y="76200"/>
            <a:ext cx="1194816" cy="812800"/>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3061" y="137674"/>
            <a:ext cx="1008000" cy="493234"/>
          </a:xfrm>
          <a:prstGeom prst="rect">
            <a:avLst/>
          </a:prstGeom>
        </p:spPr>
      </p:pic>
      <p:sp>
        <p:nvSpPr>
          <p:cNvPr id="11" name="Title 1"/>
          <p:cNvSpPr txBox="1">
            <a:spLocks/>
          </p:cNvSpPr>
          <p:nvPr userDrawn="1"/>
        </p:nvSpPr>
        <p:spPr>
          <a:xfrm>
            <a:off x="3491298" y="114048"/>
            <a:ext cx="2535429"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sz="1600" b="0" dirty="0" smtClean="0">
                <a:solidFill>
                  <a:srgbClr val="002060"/>
                </a:solidFill>
                <a:latin typeface="+mj-lt"/>
              </a:rPr>
              <a:t>Andrew and Erna Viterbi Faculty of Electrical Engineering</a:t>
            </a:r>
            <a:endParaRPr lang="en-US" sz="1600" b="0" dirty="0">
              <a:solidFill>
                <a:srgbClr val="002060"/>
              </a:solidFill>
              <a:latin typeface="+mj-lt"/>
            </a:endParaRPr>
          </a:p>
        </p:txBody>
      </p:sp>
      <p:sp>
        <p:nvSpPr>
          <p:cNvPr id="12" name="Title 1"/>
          <p:cNvSpPr txBox="1">
            <a:spLocks/>
          </p:cNvSpPr>
          <p:nvPr userDrawn="1"/>
        </p:nvSpPr>
        <p:spPr>
          <a:xfrm>
            <a:off x="403161" y="660400"/>
            <a:ext cx="1447800"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1600" b="0" dirty="0" smtClean="0">
                <a:solidFill>
                  <a:srgbClr val="AD13A9"/>
                </a:solidFill>
                <a:latin typeface="+mj-lt"/>
              </a:rPr>
              <a:t>Signal and Image Processing Lab.</a:t>
            </a:r>
            <a:endParaRPr lang="en-US" sz="1600" b="0" dirty="0">
              <a:solidFill>
                <a:srgbClr val="AD13A9"/>
              </a:solidFill>
              <a:latin typeface="+mj-lt"/>
            </a:endParaRPr>
          </a:p>
        </p:txBody>
      </p:sp>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t="28395" r="15670"/>
          <a:stretch/>
        </p:blipFill>
        <p:spPr>
          <a:xfrm>
            <a:off x="3545508" y="510689"/>
            <a:ext cx="1800000" cy="551687"/>
          </a:xfrm>
          <a:prstGeom prst="rect">
            <a:avLst/>
          </a:prstGeom>
        </p:spPr>
      </p:pic>
    </p:spTree>
    <p:extLst>
      <p:ext uri="{BB962C8B-B14F-4D97-AF65-F5344CB8AC3E}">
        <p14:creationId xmlns:p14="http://schemas.microsoft.com/office/powerpoint/2010/main" val="135090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7" fill="hold"/>
                                        <p:tgtEl>
                                          <p:spTgt spid="9"/>
                                        </p:tgtEl>
                                      </p:cBhvr>
                                    </p:cmd>
                                  </p:childTnLst>
                                </p:cTn>
                              </p:par>
                              <p:par>
                                <p:cTn id="7" presetID="10" presetClass="exit" presetSubtype="0" fill="hold" nodeType="withEffect">
                                  <p:stCondLst>
                                    <p:cond delay="6500"/>
                                  </p:stCondLst>
                                  <p:childTnLst>
                                    <p:animEffect transition="out" filter="fade">
                                      <p:cBhvr>
                                        <p:cTn id="8" dur="2000"/>
                                        <p:tgtEl>
                                          <p:spTgt spid="9"/>
                                        </p:tgtEl>
                                      </p:cBhvr>
                                    </p:animEffect>
                                    <p:set>
                                      <p:cBhvr>
                                        <p:cTn id="9" dur="1" fill="hold">
                                          <p:stCondLst>
                                            <p:cond delay="1999"/>
                                          </p:stCondLst>
                                        </p:cTn>
                                        <p:tgtEl>
                                          <p:spTgt spid="9"/>
                                        </p:tgtEl>
                                        <p:attrNameLst>
                                          <p:attrName>style.visibility</p:attrName>
                                        </p:attrNameLst>
                                      </p:cBhvr>
                                      <p:to>
                                        <p:strVal val="hidden"/>
                                      </p:to>
                                    </p:set>
                                    <p:cmd type="call" cmd="stop">
                                      <p:cBhvr>
                                        <p:cTn id="10" dur="1">
                                          <p:stCondLst>
                                            <p:cond delay="1999"/>
                                          </p:stCondLst>
                                        </p:cTn>
                                        <p:tgtEl>
                                          <p:spTgt spid="9"/>
                                        </p:tgtEl>
                                      </p:cBhvr>
                                    </p:cmd>
                                  </p:childTnLst>
                                </p:cTn>
                              </p:par>
                              <p:par>
                                <p:cTn id="11" presetID="10" presetClass="entr" presetSubtype="0" fill="hold" nodeType="withEffect">
                                  <p:stCondLst>
                                    <p:cond delay="7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grpId="0" nodeType="withEffect">
                                  <p:stCondLst>
                                    <p:cond delay="7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9"/>
                </p:tgtEl>
              </p:cMediaNode>
            </p:video>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smtClean="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5" name="Date Placeholder 4"/>
          <p:cNvSpPr>
            <a:spLocks noGrp="1"/>
          </p:cNvSpPr>
          <p:nvPr>
            <p:ph type="dt" sz="half" idx="10"/>
          </p:nvPr>
        </p:nvSpPr>
        <p:spPr/>
        <p:txBody>
          <a:bodyPr/>
          <a:lstStyle/>
          <a:p>
            <a:fld id="{D7E1C0B7-AB0D-4AF9-9C80-529313F012B2}" type="datetime1">
              <a:rPr lang="en-US"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D9778-10B4-40FB-B4E4-44FA89A8663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76200"/>
            <a:ext cx="1008000" cy="493234"/>
          </a:xfrm>
          <a:prstGeom prst="rect">
            <a:avLst/>
          </a:prstGeom>
        </p:spPr>
      </p:pic>
    </p:spTree>
    <p:extLst>
      <p:ext uri="{BB962C8B-B14F-4D97-AF65-F5344CB8AC3E}">
        <p14:creationId xmlns:p14="http://schemas.microsoft.com/office/powerpoint/2010/main" val="258535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12/11/2017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comments" Target="../comments/comment7.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8" Type="http://schemas.openxmlformats.org/officeDocument/2006/relationships/image" Target="../media/image27.png"/><Relationship Id="rId3" Type="http://schemas.openxmlformats.org/officeDocument/2006/relationships/image" Target="../media/image17.png"/><Relationship Id="rId21" Type="http://schemas.openxmlformats.org/officeDocument/2006/relationships/image" Target="../media/image22.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20"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160.png"/><Relationship Id="rId24" Type="http://schemas.openxmlformats.org/officeDocument/2006/relationships/comments" Target="../comments/comment8.xml"/><Relationship Id="rId15" Type="http://schemas.openxmlformats.org/officeDocument/2006/relationships/image" Target="../media/image26.png"/><Relationship Id="rId5" Type="http://schemas.openxmlformats.org/officeDocument/2006/relationships/image" Target="../media/image19.png"/><Relationship Id="rId23" Type="http://schemas.microsoft.com/office/2007/relationships/hdphoto" Target="../media/hdphoto5.wdp"/><Relationship Id="rId19" Type="http://schemas.openxmlformats.org/officeDocument/2006/relationships/image" Target="../media/image28.png"/><Relationship Id="rId4" Type="http://schemas.openxmlformats.org/officeDocument/2006/relationships/image" Target="../media/image18.png"/><Relationship Id="rId22"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comments" Target="../comments/comment10.xm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8" Type="http://schemas.openxmlformats.org/officeDocument/2006/relationships/image" Target="../media/image39.png"/><Relationship Id="rId3"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image" Target="../media/image3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5" Type="http://schemas.openxmlformats.org/officeDocument/2006/relationships/image" Target="../media/image26.png"/><Relationship Id="rId19" Type="http://schemas.openxmlformats.org/officeDocument/2006/relationships/image" Target="../media/image4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12.xml"/><Relationship Id="rId3" Type="http://schemas.openxmlformats.org/officeDocument/2006/relationships/image" Target="../media/image31.emf"/><Relationship Id="rId7" Type="http://schemas.openxmlformats.org/officeDocument/2006/relationships/image" Target="../media/image52.emf"/><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5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image" Target="../media/image70.emf"/></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image" Target="../media/image74.emf"/></Relationships>
</file>

<file path=ppt/slides/_rels/slide3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image" Target="../media/image7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microsoft.com/office/2007/relationships/hdphoto" Target="../media/hdphoto1.wdp"/><Relationship Id="rId10"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7425"/>
            <a:ext cx="7543800" cy="2365375"/>
          </a:xfrm>
        </p:spPr>
        <p:txBody>
          <a:bodyPr>
            <a:normAutofit/>
          </a:bodyPr>
          <a:lstStyle/>
          <a:p>
            <a:pPr rtl="0"/>
            <a:r>
              <a:rPr lang="en-US" sz="2400" dirty="0" smtClean="0">
                <a:solidFill>
                  <a:srgbClr val="002060"/>
                </a:solidFill>
              </a:rPr>
              <a:t>Midterm Presentation</a:t>
            </a:r>
            <a:br>
              <a:rPr lang="en-US" sz="2400" dirty="0" smtClean="0">
                <a:solidFill>
                  <a:srgbClr val="002060"/>
                </a:solidFill>
              </a:rPr>
            </a:br>
            <a:r>
              <a:rPr lang="en-US" sz="2000" dirty="0">
                <a:solidFill>
                  <a:srgbClr val="002060"/>
                </a:solidFill>
              </a:rPr>
              <a:t/>
            </a:r>
            <a:br>
              <a:rPr lang="en-US" sz="2000" dirty="0">
                <a:solidFill>
                  <a:srgbClr val="002060"/>
                </a:solidFill>
              </a:rPr>
            </a:br>
            <a:r>
              <a:rPr lang="en-US" dirty="0">
                <a:solidFill>
                  <a:srgbClr val="002060"/>
                </a:solidFill>
              </a:rPr>
              <a:t>Estimating Brain Activation Patterns from EEG Data</a:t>
            </a:r>
          </a:p>
        </p:txBody>
      </p:sp>
      <p:sp>
        <p:nvSpPr>
          <p:cNvPr id="3" name="Subtitle 2"/>
          <p:cNvSpPr>
            <a:spLocks noGrp="1"/>
          </p:cNvSpPr>
          <p:nvPr>
            <p:ph type="subTitle" idx="1"/>
          </p:nvPr>
        </p:nvSpPr>
        <p:spPr>
          <a:xfrm>
            <a:off x="838200" y="3429000"/>
            <a:ext cx="7385228" cy="3200400"/>
          </a:xfrm>
        </p:spPr>
        <p:txBody>
          <a:bodyPr>
            <a:noAutofit/>
          </a:bodyPr>
          <a:lstStyle/>
          <a:p>
            <a:pPr algn="l" rtl="0"/>
            <a:r>
              <a:rPr lang="en-US" sz="2400" u="sng" dirty="0" smtClean="0">
                <a:solidFill>
                  <a:srgbClr val="002060"/>
                </a:solidFill>
              </a:rPr>
              <a:t>Student: </a:t>
            </a:r>
            <a:r>
              <a:rPr lang="en-US" sz="2400" dirty="0" smtClean="0">
                <a:solidFill>
                  <a:srgbClr val="002060"/>
                </a:solidFill>
              </a:rPr>
              <a:t> Gal </a:t>
            </a:r>
            <a:r>
              <a:rPr lang="en-US" sz="2400" dirty="0" err="1" smtClean="0">
                <a:solidFill>
                  <a:srgbClr val="002060"/>
                </a:solidFill>
              </a:rPr>
              <a:t>Maman</a:t>
            </a:r>
            <a:endParaRPr lang="en-US" sz="2400" dirty="0">
              <a:solidFill>
                <a:srgbClr val="002060"/>
              </a:solidFill>
            </a:endParaRPr>
          </a:p>
          <a:p>
            <a:pPr algn="l" rtl="0"/>
            <a:r>
              <a:rPr lang="en-US" sz="2400" u="sng" dirty="0" smtClean="0">
                <a:solidFill>
                  <a:srgbClr val="002060"/>
                </a:solidFill>
              </a:rPr>
              <a:t>Supervisor</a:t>
            </a:r>
            <a:r>
              <a:rPr lang="en-US" sz="2400" dirty="0" smtClean="0">
                <a:solidFill>
                  <a:srgbClr val="002060"/>
                </a:solidFill>
              </a:rPr>
              <a:t>:  Or </a:t>
            </a:r>
            <a:r>
              <a:rPr lang="en-US" sz="2400" dirty="0" err="1" smtClean="0">
                <a:solidFill>
                  <a:srgbClr val="002060"/>
                </a:solidFill>
              </a:rPr>
              <a:t>Yair</a:t>
            </a:r>
            <a:endParaRPr lang="en-US" sz="2400" dirty="0" smtClean="0">
              <a:solidFill>
                <a:srgbClr val="002060"/>
              </a:solidFill>
            </a:endParaRPr>
          </a:p>
          <a:p>
            <a:pPr algn="l" rtl="0"/>
            <a:endParaRPr lang="he-IL" sz="1800" dirty="0" smtClean="0"/>
          </a:p>
          <a:p>
            <a:pPr algn="l" rtl="0"/>
            <a:r>
              <a:rPr lang="en-US" sz="2000" dirty="0" smtClean="0">
                <a:solidFill>
                  <a:srgbClr val="002060"/>
                </a:solidFill>
                <a:cs typeface="+mj-cs"/>
              </a:rPr>
              <a:t>Semester:  Winter,  2017</a:t>
            </a:r>
            <a:endParaRPr lang="en-US" sz="2000" dirty="0">
              <a:solidFill>
                <a:srgbClr val="002060"/>
              </a:solidFill>
              <a:cs typeface="+mj-cs"/>
            </a:endParaRPr>
          </a:p>
          <a:p>
            <a:pPr algn="l" rtl="0"/>
            <a:r>
              <a:rPr lang="en-US" sz="2000" dirty="0" smtClean="0">
                <a:solidFill>
                  <a:srgbClr val="002060"/>
                </a:solidFill>
                <a:cs typeface="+mj-cs"/>
              </a:rPr>
              <a:t>Date:   20/12/2017</a:t>
            </a:r>
            <a:endParaRPr lang="he-IL" sz="2000" dirty="0" smtClean="0">
              <a:solidFill>
                <a:srgbClr val="002060"/>
              </a:solidFill>
              <a:cs typeface="+mj-cs"/>
            </a:endParaRPr>
          </a:p>
          <a:p>
            <a:pPr algn="l" rtl="0"/>
            <a:endParaRPr lang="en-US" sz="1200" dirty="0" smtClean="0">
              <a:solidFill>
                <a:srgbClr val="002060"/>
              </a:solidFill>
            </a:endParaRPr>
          </a:p>
          <a:p>
            <a:pPr algn="l" rtl="0"/>
            <a:endParaRPr lang="en-US" sz="2400" dirty="0" smtClean="0">
              <a:solidFill>
                <a:srgbClr val="002060"/>
              </a:solidFill>
            </a:endParaRPr>
          </a:p>
          <a:p>
            <a:pPr algn="l" rtl="0"/>
            <a:r>
              <a:rPr lang="en-US" sz="2400" dirty="0" smtClean="0">
                <a:solidFill>
                  <a:srgbClr val="002060"/>
                </a:solidFill>
              </a:rPr>
              <a:t>In Collaboration with: </a:t>
            </a:r>
            <a:r>
              <a:rPr lang="en-US" sz="2400" dirty="0">
                <a:solidFill>
                  <a:srgbClr val="002060"/>
                </a:solidFill>
              </a:rPr>
              <a:t>Dr. Danny </a:t>
            </a:r>
            <a:r>
              <a:rPr lang="en-US" sz="2400" dirty="0" err="1">
                <a:solidFill>
                  <a:srgbClr val="002060"/>
                </a:solidFill>
              </a:rPr>
              <a:t>Eitan</a:t>
            </a:r>
            <a:endParaRPr lang="en-US" sz="2400" dirty="0"/>
          </a:p>
          <a:p>
            <a:pPr algn="l" rtl="0"/>
            <a:endParaRPr lang="en-US" sz="2400" dirty="0" smtClean="0"/>
          </a:p>
          <a:p>
            <a:pPr algn="l" rtl="0"/>
            <a:endParaRPr lang="he-IL" sz="2400" dirty="0" smtClean="0"/>
          </a:p>
          <a:p>
            <a:pPr algn="l" rtl="0"/>
            <a:endParaRPr lang="en-US" sz="2400" dirty="0" smtClean="0"/>
          </a:p>
          <a:p>
            <a:pPr algn="l" rtl="0"/>
            <a:endParaRPr lang="en-US" sz="2400" dirty="0" smtClean="0"/>
          </a:p>
          <a:p>
            <a:pPr algn="l" rtl="0"/>
            <a:endParaRPr lang="en-US" sz="2400" dirty="0" smtClean="0"/>
          </a:p>
          <a:p>
            <a:pPr algn="l" rtl="0"/>
            <a:endParaRPr lang="en-US" sz="2400" dirty="0"/>
          </a:p>
        </p:txBody>
      </p:sp>
      <p:sp>
        <p:nvSpPr>
          <p:cNvPr id="5" name="TextBox 4"/>
          <p:cNvSpPr txBox="1"/>
          <p:nvPr/>
        </p:nvSpPr>
        <p:spPr>
          <a:xfrm>
            <a:off x="5715000" y="3124200"/>
            <a:ext cx="2667000" cy="2031325"/>
          </a:xfrm>
          <a:prstGeom prst="rect">
            <a:avLst/>
          </a:prstGeom>
          <a:noFill/>
          <a:ln w="12700">
            <a:noFill/>
          </a:ln>
        </p:spPr>
        <p:txBody>
          <a:bodyPr wrap="square" rtlCol="1">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he-IL" dirty="0"/>
          </a:p>
        </p:txBody>
      </p:sp>
      <p:pic>
        <p:nvPicPr>
          <p:cNvPr id="1029" name="Picture 5" descr="C:\Users\User\Desktop\gal\Technion\sem7\project\midterm presentation\pics\תמונה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352800"/>
            <a:ext cx="2952750" cy="302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6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9" name="Title 1"/>
          <p:cNvSpPr>
            <a:spLocks noGrp="1"/>
          </p:cNvSpPr>
          <p:nvPr>
            <p:ph type="title"/>
          </p:nvPr>
        </p:nvSpPr>
        <p:spPr>
          <a:xfrm>
            <a:off x="495300" y="533400"/>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51716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Statistical Features Extraction</a:t>
            </a:r>
            <a:endParaRPr lang="he-IL" dirty="0">
              <a:solidFill>
                <a:srgbClr val="00206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47800"/>
                <a:ext cx="8229600" cy="5029200"/>
              </a:xfrm>
            </p:spPr>
            <p:txBody>
              <a:bodyPr>
                <a:normAutofit fontScale="77500" lnSpcReduction="20000"/>
              </a:bodyPr>
              <a:lstStyle/>
              <a:p>
                <a:pPr marL="0" indent="0" algn="just">
                  <a:buNone/>
                </a:pPr>
                <a:r>
                  <a:rPr lang="en-US" dirty="0" smtClean="0">
                    <a:solidFill>
                      <a:srgbClr val="002060"/>
                    </a:solidFill>
                  </a:rPr>
                  <a:t>A </a:t>
                </a:r>
                <a:r>
                  <a:rPr lang="en-US" dirty="0">
                    <a:solidFill>
                      <a:srgbClr val="002060"/>
                    </a:solidFill>
                  </a:rPr>
                  <a:t>common </a:t>
                </a:r>
                <a:r>
                  <a:rPr lang="en-US" dirty="0" smtClean="0">
                    <a:solidFill>
                      <a:srgbClr val="002060"/>
                    </a:solidFill>
                  </a:rPr>
                  <a:t>statistical </a:t>
                </a:r>
                <a:r>
                  <a:rPr lang="en-US" dirty="0">
                    <a:solidFill>
                      <a:srgbClr val="002060"/>
                    </a:solidFill>
                  </a:rPr>
                  <a:t>feature </a:t>
                </a:r>
                <a:r>
                  <a:rPr lang="en-US" dirty="0" smtClean="0">
                    <a:solidFill>
                      <a:srgbClr val="002060"/>
                    </a:solidFill>
                  </a:rPr>
                  <a:t>known to provide good results is  the </a:t>
                </a:r>
                <a:r>
                  <a:rPr lang="en-US" dirty="0" smtClean="0">
                    <a:solidFill>
                      <a:srgbClr val="002060"/>
                    </a:solidFill>
                  </a:rPr>
                  <a:t>covariance.</a:t>
                </a:r>
                <a:endParaRPr lang="en-US" dirty="0">
                  <a:solidFill>
                    <a:srgbClr val="002060"/>
                  </a:solidFill>
                </a:endParaRPr>
              </a:p>
              <a:p>
                <a:pPr marL="0" indent="0" algn="just">
                  <a:buNone/>
                </a:pPr>
                <a:r>
                  <a:rPr lang="en-US" dirty="0" smtClean="0">
                    <a:solidFill>
                      <a:srgbClr val="002060"/>
                    </a:solidFill>
                  </a:rPr>
                  <a:t>Covariance matrix is SPD </a:t>
                </a:r>
                <a:r>
                  <a:rPr lang="en-US" dirty="0">
                    <a:solidFill>
                      <a:srgbClr val="002060"/>
                    </a:solidFill>
                  </a:rPr>
                  <a:t>(symmetric and positive </a:t>
                </a:r>
                <a:r>
                  <a:rPr lang="en-US" dirty="0" smtClean="0">
                    <a:solidFill>
                      <a:srgbClr val="002060"/>
                    </a:solidFill>
                  </a:rPr>
                  <a:t>definite) </a:t>
                </a:r>
                <a:r>
                  <a:rPr lang="en-US" dirty="0" smtClean="0">
                    <a:solidFill>
                      <a:srgbClr val="002060"/>
                    </a:solidFill>
                  </a:rPr>
                  <a:t>matrix.  </a:t>
                </a:r>
              </a:p>
              <a:p>
                <a:pPr marL="0" indent="0" algn="just">
                  <a:buNone/>
                </a:pPr>
                <a:r>
                  <a:rPr lang="en-US" dirty="0" err="1" smtClean="0">
                    <a:solidFill>
                      <a:srgbClr val="002060"/>
                    </a:solidFill>
                  </a:rPr>
                  <a:t>Cov</a:t>
                </a:r>
                <a:r>
                  <a:rPr lang="en-US" dirty="0" smtClean="0">
                    <a:solidFill>
                      <a:srgbClr val="002060"/>
                    </a:solidFill>
                  </a:rPr>
                  <a:t>(X) </a:t>
                </a:r>
                <a:r>
                  <a:rPr lang="en-US" dirty="0">
                    <a:solidFill>
                      <a:srgbClr val="002060"/>
                    </a:solidFill>
                  </a:rPr>
                  <a:t>for trial X </a:t>
                </a:r>
                <a:r>
                  <a:rPr lang="en-US" dirty="0" smtClean="0">
                    <a:solidFill>
                      <a:srgbClr val="002060"/>
                    </a:solidFill>
                  </a:rPr>
                  <a:t>is </a:t>
                </a:r>
                <a:r>
                  <a:rPr lang="en-US" dirty="0">
                    <a:solidFill>
                      <a:srgbClr val="002060"/>
                    </a:solidFill>
                  </a:rPr>
                  <a:t>defined by:</a:t>
                </a:r>
              </a:p>
              <a:p>
                <a:pPr marL="0" indent="0" algn="just">
                  <a:buNone/>
                </a:pPr>
                <a:endParaRPr lang="en-US" sz="1400" dirty="0">
                  <a:solidFill>
                    <a:srgbClr val="002060"/>
                  </a:solidFill>
                </a:endParaRPr>
              </a:p>
              <a:p>
                <a:pPr marL="0" indent="0" algn="ctr">
                  <a:buNone/>
                </a:pPr>
                <a:r>
                  <a:rPr lang="en-US" dirty="0">
                    <a:solidFill>
                      <a:srgbClr val="002060"/>
                    </a:solidFill>
                  </a:rPr>
                  <a:t> </a:t>
                </a:r>
                <a14:m>
                  <m:oMath xmlns:m="http://schemas.openxmlformats.org/officeDocument/2006/math">
                    <m:r>
                      <a:rPr lang="en-US" i="1">
                        <a:solidFill>
                          <a:srgbClr val="002060"/>
                        </a:solidFill>
                        <a:latin typeface="Cambria Math"/>
                      </a:rPr>
                      <m:t>∑</m:t>
                    </m:r>
                    <m:r>
                      <a:rPr lang="en-US">
                        <a:solidFill>
                          <a:srgbClr val="002060"/>
                        </a:solidFill>
                        <a:latin typeface="Cambria Math"/>
                      </a:rPr>
                      <m:t>=</m:t>
                    </m:r>
                    <m:r>
                      <a:rPr lang="en-US" i="1">
                        <a:solidFill>
                          <a:srgbClr val="002060"/>
                        </a:solidFill>
                        <a:latin typeface="Cambria Math"/>
                      </a:rPr>
                      <m:t>𝐸</m:t>
                    </m:r>
                    <m:r>
                      <a:rPr lang="en-US" i="1">
                        <a:solidFill>
                          <a:srgbClr val="002060"/>
                        </a:solidFill>
                        <a:latin typeface="Cambria Math"/>
                      </a:rPr>
                      <m:t>[</m:t>
                    </m:r>
                    <m:d>
                      <m:dPr>
                        <m:ctrlPr>
                          <a:rPr lang="en-US" i="1">
                            <a:solidFill>
                              <a:srgbClr val="002060"/>
                            </a:solidFill>
                            <a:latin typeface="Cambria Math"/>
                          </a:rPr>
                        </m:ctrlPr>
                      </m:dPr>
                      <m:e>
                        <m:r>
                          <a:rPr lang="en-US" i="1">
                            <a:solidFill>
                              <a:srgbClr val="002060"/>
                            </a:solidFill>
                            <a:latin typeface="Cambria Math"/>
                          </a:rPr>
                          <m:t>𝑋</m:t>
                        </m:r>
                        <m:r>
                          <a:rPr lang="en-US" i="1">
                            <a:solidFill>
                              <a:srgbClr val="002060"/>
                            </a:solidFill>
                            <a:latin typeface="Cambria Math"/>
                          </a:rPr>
                          <m:t>−</m:t>
                        </m:r>
                        <m:r>
                          <a:rPr lang="en-US" i="1">
                            <a:solidFill>
                              <a:srgbClr val="002060"/>
                            </a:solidFill>
                            <a:latin typeface="Cambria Math"/>
                          </a:rPr>
                          <m:t>𝐸𝑋</m:t>
                        </m:r>
                      </m:e>
                    </m:d>
                    <m:sSup>
                      <m:sSupPr>
                        <m:ctrlPr>
                          <a:rPr lang="en-US" i="1">
                            <a:solidFill>
                              <a:srgbClr val="002060"/>
                            </a:solidFill>
                            <a:latin typeface="Cambria Math"/>
                          </a:rPr>
                        </m:ctrlPr>
                      </m:sSupPr>
                      <m:e>
                        <m:d>
                          <m:dPr>
                            <m:ctrlPr>
                              <a:rPr lang="en-US" i="1">
                                <a:solidFill>
                                  <a:srgbClr val="002060"/>
                                </a:solidFill>
                                <a:latin typeface="Cambria Math"/>
                              </a:rPr>
                            </m:ctrlPr>
                          </m:dPr>
                          <m:e>
                            <m:r>
                              <a:rPr lang="en-US" i="1">
                                <a:solidFill>
                                  <a:srgbClr val="002060"/>
                                </a:solidFill>
                                <a:latin typeface="Cambria Math"/>
                              </a:rPr>
                              <m:t>𝑋</m:t>
                            </m:r>
                            <m:r>
                              <a:rPr lang="en-US" i="1">
                                <a:solidFill>
                                  <a:srgbClr val="002060"/>
                                </a:solidFill>
                                <a:latin typeface="Cambria Math"/>
                              </a:rPr>
                              <m:t>−</m:t>
                            </m:r>
                            <m:r>
                              <a:rPr lang="en-US" i="1">
                                <a:solidFill>
                                  <a:srgbClr val="002060"/>
                                </a:solidFill>
                                <a:latin typeface="Cambria Math"/>
                              </a:rPr>
                              <m:t>𝐸𝑋</m:t>
                            </m:r>
                          </m:e>
                        </m:d>
                      </m:e>
                      <m:sup>
                        <m:r>
                          <a:rPr lang="en-US" i="1">
                            <a:solidFill>
                              <a:srgbClr val="002060"/>
                            </a:solidFill>
                            <a:latin typeface="Cambria Math"/>
                          </a:rPr>
                          <m:t>𝑇</m:t>
                        </m:r>
                      </m:sup>
                    </m:sSup>
                    <m:r>
                      <a:rPr lang="en-US" i="1">
                        <a:solidFill>
                          <a:srgbClr val="002060"/>
                        </a:solidFill>
                        <a:latin typeface="Cambria Math"/>
                      </a:rPr>
                      <m:t>]</m:t>
                    </m:r>
                  </m:oMath>
                </a14:m>
                <a:endParaRPr lang="en-US" dirty="0">
                  <a:solidFill>
                    <a:srgbClr val="002060"/>
                  </a:solidFill>
                </a:endParaRPr>
              </a:p>
              <a:p>
                <a:pPr marL="0" indent="0" algn="just">
                  <a:buNone/>
                </a:pPr>
                <a:endParaRPr lang="en-US" dirty="0" smtClean="0">
                  <a:solidFill>
                    <a:srgbClr val="002060"/>
                  </a:solidFill>
                </a:endParaRPr>
              </a:p>
              <a:p>
                <a:pPr marL="0" indent="0" algn="just">
                  <a:buNone/>
                </a:pPr>
                <a:r>
                  <a:rPr lang="en-US" dirty="0" smtClean="0">
                    <a:solidFill>
                      <a:srgbClr val="002060"/>
                    </a:solidFill>
                  </a:rPr>
                  <a:t>Another optional feature is the Gaussian kernel (kernel trick), which also gives us SPD matrices.</a:t>
                </a:r>
              </a:p>
              <a:p>
                <a:pPr marL="0" indent="0" algn="just">
                  <a:buNone/>
                </a:pPr>
                <a:r>
                  <a:rPr lang="en-US" dirty="0">
                    <a:solidFill>
                      <a:srgbClr val="002060"/>
                    </a:solidFill>
                  </a:rPr>
                  <a:t>A kernel matrix for trial X is defined by:</a:t>
                </a:r>
              </a:p>
              <a:p>
                <a:pPr marL="0" indent="0" algn="just">
                  <a:buNone/>
                </a:pPr>
                <a:endParaRPr lang="en-US" sz="1800" dirty="0">
                  <a:solidFill>
                    <a:srgbClr val="002060"/>
                  </a:solidFill>
                </a:endParaRPr>
              </a:p>
              <a:p>
                <a:pPr marL="0" indent="0" algn="ctr">
                  <a:buNone/>
                </a:pPr>
                <a14:m>
                  <m:oMathPara xmlns:m="http://schemas.openxmlformats.org/officeDocument/2006/math">
                    <m:oMathParaPr>
                      <m:jc m:val="centerGroup"/>
                    </m:oMathParaPr>
                    <m:oMath xmlns:m="http://schemas.openxmlformats.org/officeDocument/2006/math">
                      <m:r>
                        <a:rPr lang="en-US" i="1">
                          <a:solidFill>
                            <a:srgbClr val="002060"/>
                          </a:solidFill>
                          <a:latin typeface="Cambria Math"/>
                        </a:rPr>
                        <m:t>𝐾</m:t>
                      </m:r>
                      <m:d>
                        <m:dPr>
                          <m:ctrlPr>
                            <a:rPr lang="en-US" i="1">
                              <a:solidFill>
                                <a:srgbClr val="002060"/>
                              </a:solidFill>
                              <a:latin typeface="Cambria Math"/>
                            </a:rPr>
                          </m:ctrlPr>
                        </m:dPr>
                        <m:e>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𝑖</m:t>
                              </m:r>
                            </m:sub>
                          </m:sSub>
                          <m:r>
                            <a:rPr lang="en-US" i="1">
                              <a:solidFill>
                                <a:srgbClr val="002060"/>
                              </a:solidFill>
                              <a:latin typeface="Cambria Math"/>
                            </a:rPr>
                            <m:t>, </m:t>
                          </m:r>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𝑗</m:t>
                              </m:r>
                            </m:sub>
                          </m:sSub>
                        </m:e>
                      </m:d>
                      <m:r>
                        <a:rPr lang="en-US">
                          <a:solidFill>
                            <a:srgbClr val="002060"/>
                          </a:solidFill>
                          <a:latin typeface="Cambria Math"/>
                        </a:rPr>
                        <m:t>=</m:t>
                      </m:r>
                      <m:r>
                        <m:rPr>
                          <m:sty m:val="p"/>
                        </m:rPr>
                        <a:rPr lang="en-US">
                          <a:solidFill>
                            <a:srgbClr val="002060"/>
                          </a:solidFill>
                          <a:latin typeface="Cambria Math"/>
                        </a:rPr>
                        <m:t>exp</m:t>
                      </m:r>
                      <m:r>
                        <a:rPr lang="en-US">
                          <a:solidFill>
                            <a:srgbClr val="002060"/>
                          </a:solidFill>
                          <a:latin typeface="Cambria Math"/>
                        </a:rPr>
                        <m:t>(</m:t>
                      </m:r>
                      <m:f>
                        <m:fPr>
                          <m:ctrlPr>
                            <a:rPr lang="en-US" i="1">
                              <a:solidFill>
                                <a:srgbClr val="002060"/>
                              </a:solidFill>
                              <a:latin typeface="Cambria Math"/>
                            </a:rPr>
                          </m:ctrlPr>
                        </m:fPr>
                        <m:num>
                          <m:r>
                            <a:rPr lang="en-US">
                              <a:solidFill>
                                <a:srgbClr val="002060"/>
                              </a:solidFill>
                              <a:latin typeface="Cambria Math"/>
                            </a:rPr>
                            <m:t>−</m:t>
                          </m:r>
                          <m:sSup>
                            <m:sSupPr>
                              <m:ctrlPr>
                                <a:rPr lang="en-US" i="1">
                                  <a:solidFill>
                                    <a:srgbClr val="002060"/>
                                  </a:solidFill>
                                  <a:latin typeface="Cambria Math"/>
                                </a:rPr>
                              </m:ctrlPr>
                            </m:sSupPr>
                            <m:e>
                              <m:d>
                                <m:dPr>
                                  <m:begChr m:val="‖"/>
                                  <m:endChr m:val="‖"/>
                                  <m:ctrlPr>
                                    <a:rPr lang="en-US" i="1">
                                      <a:solidFill>
                                        <a:srgbClr val="002060"/>
                                      </a:solidFill>
                                      <a:latin typeface="Cambria Math"/>
                                    </a:rPr>
                                  </m:ctrlPr>
                                </m:dPr>
                                <m:e>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𝑖</m:t>
                                      </m:r>
                                    </m:sub>
                                  </m:sSub>
                                  <m:r>
                                    <a:rPr lang="en-US" i="1">
                                      <a:solidFill>
                                        <a:srgbClr val="002060"/>
                                      </a:solidFill>
                                      <a:latin typeface="Cambria Math"/>
                                    </a:rPr>
                                    <m:t>−</m:t>
                                  </m:r>
                                  <m:sSub>
                                    <m:sSubPr>
                                      <m:ctrlPr>
                                        <a:rPr lang="en-US" i="1">
                                          <a:solidFill>
                                            <a:srgbClr val="002060"/>
                                          </a:solidFill>
                                          <a:latin typeface="Cambria Math"/>
                                        </a:rPr>
                                      </m:ctrlPr>
                                    </m:sSubPr>
                                    <m:e>
                                      <m:r>
                                        <a:rPr lang="en-US" i="1">
                                          <a:solidFill>
                                            <a:srgbClr val="002060"/>
                                          </a:solidFill>
                                          <a:latin typeface="Cambria Math"/>
                                        </a:rPr>
                                        <m:t>𝑥</m:t>
                                      </m:r>
                                    </m:e>
                                    <m:sub>
                                      <m:r>
                                        <a:rPr lang="en-US" i="1">
                                          <a:solidFill>
                                            <a:srgbClr val="002060"/>
                                          </a:solidFill>
                                          <a:latin typeface="Cambria Math"/>
                                        </a:rPr>
                                        <m:t>𝑗</m:t>
                                      </m:r>
                                    </m:sub>
                                  </m:sSub>
                                </m:e>
                              </m:d>
                            </m:e>
                            <m:sup>
                              <m:r>
                                <a:rPr lang="en-US" i="1">
                                  <a:solidFill>
                                    <a:srgbClr val="002060"/>
                                  </a:solidFill>
                                  <a:latin typeface="Cambria Math"/>
                                </a:rPr>
                                <m:t>2</m:t>
                              </m:r>
                            </m:sup>
                          </m:sSup>
                        </m:num>
                        <m:den>
                          <m:r>
                            <a:rPr lang="en-US" i="1">
                              <a:solidFill>
                                <a:srgbClr val="002060"/>
                              </a:solidFill>
                              <a:latin typeface="Cambria Math"/>
                              <a:ea typeface="Cambria Math"/>
                            </a:rPr>
                            <m:t>𝜀</m:t>
                          </m:r>
                        </m:den>
                      </m:f>
                      <m:r>
                        <a:rPr lang="en-US" i="1">
                          <a:solidFill>
                            <a:srgbClr val="002060"/>
                          </a:solidFill>
                          <a:latin typeface="Cambria Math"/>
                        </a:rPr>
                        <m:t>)</m:t>
                      </m:r>
                    </m:oMath>
                  </m:oMathPara>
                </a14:m>
                <a:endParaRPr lang="en-US" dirty="0">
                  <a:solidFill>
                    <a:srgbClr val="002060"/>
                  </a:solidFill>
                </a:endParaRPr>
              </a:p>
              <a:p>
                <a:pPr marL="0" indent="0" algn="just">
                  <a:buNone/>
                </a:pPr>
                <a:endParaRPr lang="en-US" dirty="0" smtClean="0">
                  <a:solidFill>
                    <a:srgbClr val="002060"/>
                  </a:solidFill>
                </a:endParaRPr>
              </a:p>
              <a:p>
                <a:pPr marL="0" indent="0" algn="ctr">
                  <a:buNone/>
                </a:pPr>
                <a:endParaRPr lang="en-US" dirty="0" smtClean="0">
                  <a:solidFill>
                    <a:srgbClr val="002060"/>
                  </a:solidFill>
                </a:endParaRPr>
              </a:p>
              <a:p>
                <a:pPr marL="0" indent="0" algn="just">
                  <a:buNone/>
                </a:pPr>
                <a:endParaRPr lang="en-US" dirty="0" smtClean="0">
                  <a:solidFill>
                    <a:srgbClr val="00206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5029200"/>
              </a:xfrm>
              <a:blipFill rotWithShape="1">
                <a:blip r:embed="rId2"/>
                <a:stretch>
                  <a:fillRect l="-1185" t="-2182" r="-1185"/>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spTree>
    <p:extLst>
      <p:ext uri="{BB962C8B-B14F-4D97-AF65-F5344CB8AC3E}">
        <p14:creationId xmlns:p14="http://schemas.microsoft.com/office/powerpoint/2010/main" val="291719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0617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200" dirty="0" smtClean="0">
                <a:solidFill>
                  <a:srgbClr val="002060"/>
                </a:solidFill>
              </a:rPr>
              <a:t>Dimensionality reduction algorithms</a:t>
            </a:r>
            <a:endParaRPr lang="he-IL" sz="2400" dirty="0">
              <a:solidFill>
                <a:srgbClr val="00206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1000" y="1143000"/>
                <a:ext cx="8610600" cy="4525963"/>
              </a:xfrm>
            </p:spPr>
            <p:txBody>
              <a:bodyPr>
                <a:normAutofit/>
              </a:bodyPr>
              <a:lstStyle/>
              <a:p>
                <a:pPr marL="0" indent="0" algn="just">
                  <a:buNone/>
                </a:pPr>
                <a:r>
                  <a:rPr lang="en-US" sz="1600" b="1" u="sng" dirty="0" smtClean="0">
                    <a:solidFill>
                      <a:srgbClr val="002060"/>
                    </a:solidFill>
                  </a:rPr>
                  <a:t>PCA:</a:t>
                </a:r>
              </a:p>
              <a:p>
                <a:pPr marL="0" indent="0" algn="just">
                  <a:buNone/>
                </a:pPr>
                <a:r>
                  <a:rPr lang="en-US" sz="1600" dirty="0">
                    <a:solidFill>
                      <a:srgbClr val="002060"/>
                    </a:solidFill>
                  </a:rPr>
                  <a:t>Linear method, based on the </a:t>
                </a:r>
                <a:r>
                  <a:rPr lang="en-US" sz="1600" dirty="0">
                    <a:solidFill>
                      <a:srgbClr val="002060"/>
                    </a:solidFill>
                  </a:rPr>
                  <a:t>eigenvectors and eigenvalues of </a:t>
                </a:r>
                <a:r>
                  <a:rPr lang="en-US" sz="1600" dirty="0">
                    <a:solidFill>
                      <a:srgbClr val="002060"/>
                    </a:solidFill>
                  </a:rPr>
                  <a:t>the data set.</a:t>
                </a:r>
              </a:p>
              <a:p>
                <a:pPr marL="0" indent="0" algn="just">
                  <a:buNone/>
                </a:pPr>
                <a:endParaRPr lang="en-US" sz="1600" dirty="0" smtClean="0">
                  <a:solidFill>
                    <a:srgbClr val="002060"/>
                  </a:solidFill>
                </a:endParaRPr>
              </a:p>
              <a:p>
                <a:pPr marL="0" indent="0" algn="just">
                  <a:buNone/>
                </a:pPr>
                <a:r>
                  <a:rPr lang="en-US" sz="1600" b="1" u="sng" dirty="0" smtClean="0">
                    <a:solidFill>
                      <a:srgbClr val="002060"/>
                    </a:solidFill>
                  </a:rPr>
                  <a:t>Diffusion Maps:</a:t>
                </a:r>
              </a:p>
              <a:p>
                <a:pPr marL="0" indent="0" algn="just">
                  <a:lnSpc>
                    <a:spcPct val="90000"/>
                  </a:lnSpc>
                  <a:buNone/>
                </a:pPr>
                <a:r>
                  <a:rPr lang="en-US" sz="1600" dirty="0">
                    <a:solidFill>
                      <a:srgbClr val="002060"/>
                    </a:solidFill>
                  </a:rPr>
                  <a:t>N</a:t>
                </a:r>
                <a:r>
                  <a:rPr lang="en-US" sz="1600" dirty="0" smtClean="0">
                    <a:solidFill>
                      <a:srgbClr val="002060"/>
                    </a:solidFill>
                  </a:rPr>
                  <a:t>onlinear method. The </a:t>
                </a:r>
                <a:r>
                  <a:rPr lang="en-US" sz="1600" dirty="0">
                    <a:solidFill>
                      <a:srgbClr val="002060"/>
                    </a:solidFill>
                  </a:rPr>
                  <a:t>algorithm includes the following steps:</a:t>
                </a:r>
              </a:p>
              <a:p>
                <a:pPr marL="514350" indent="-457200" algn="just">
                  <a:lnSpc>
                    <a:spcPct val="90000"/>
                  </a:lnSpc>
                  <a:buFont typeface="+mj-lt"/>
                  <a:buAutoNum type="arabicParenR"/>
                </a:pPr>
                <a:r>
                  <a:rPr lang="en-US" sz="1600" dirty="0">
                    <a:solidFill>
                      <a:srgbClr val="002060"/>
                    </a:solidFill>
                  </a:rPr>
                  <a:t>Building a weighted graph based on a pairwise weight function k</a:t>
                </a:r>
                <a:r>
                  <a:rPr lang="en-US" sz="1600" dirty="0" smtClean="0">
                    <a:solidFill>
                      <a:srgbClr val="002060"/>
                    </a:solidFill>
                  </a:rPr>
                  <a:t>:</a:t>
                </a:r>
                <a:endParaRPr lang="en-US" sz="1600" dirty="0">
                  <a:solidFill>
                    <a:srgbClr val="002060"/>
                  </a:solidFill>
                </a:endParaRPr>
              </a:p>
              <a:p>
                <a:pPr marL="0" indent="0" algn="ctr">
                  <a:lnSpc>
                    <a:spcPct val="90000"/>
                  </a:lnSpc>
                  <a:buNone/>
                </a:pPr>
                <a14:m>
                  <m:oMath xmlns:m="http://schemas.openxmlformats.org/officeDocument/2006/math">
                    <m:r>
                      <a:rPr lang="en-US" sz="1600" i="1">
                        <a:solidFill>
                          <a:srgbClr val="002060"/>
                        </a:solidFill>
                        <a:latin typeface="Cambria Math"/>
                      </a:rPr>
                      <m:t>𝐾</m:t>
                    </m:r>
                    <m:d>
                      <m:dPr>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 </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r>
                      <a:rPr lang="en-US" sz="1600">
                        <a:solidFill>
                          <a:srgbClr val="002060"/>
                        </a:solidFill>
                        <a:latin typeface="Cambria Math"/>
                      </a:rPr>
                      <m:t>=</m:t>
                    </m:r>
                    <m:r>
                      <m:rPr>
                        <m:sty m:val="p"/>
                      </m:rPr>
                      <a:rPr lang="en-US" sz="1600">
                        <a:solidFill>
                          <a:srgbClr val="002060"/>
                        </a:solidFill>
                        <a:latin typeface="Cambria Math"/>
                      </a:rPr>
                      <m:t>exp</m:t>
                    </m:r>
                    <m:d>
                      <m:dPr>
                        <m:ctrlPr>
                          <a:rPr lang="en-US" sz="1600" i="1">
                            <a:solidFill>
                              <a:srgbClr val="002060"/>
                            </a:solidFill>
                            <a:latin typeface="Cambria Math"/>
                          </a:rPr>
                        </m:ctrlPr>
                      </m:dPr>
                      <m:e>
                        <m:f>
                          <m:fPr>
                            <m:ctrlPr>
                              <a:rPr lang="en-US" sz="1600" i="1">
                                <a:solidFill>
                                  <a:srgbClr val="002060"/>
                                </a:solidFill>
                                <a:latin typeface="Cambria Math"/>
                              </a:rPr>
                            </m:ctrlPr>
                          </m:fPr>
                          <m:num>
                            <m:r>
                              <a:rPr lang="en-US" sz="1600">
                                <a:solidFill>
                                  <a:srgbClr val="002060"/>
                                </a:solidFill>
                                <a:latin typeface="Cambria Math"/>
                              </a:rPr>
                              <m:t>−</m:t>
                            </m:r>
                            <m:sSup>
                              <m:sSupPr>
                                <m:ctrlPr>
                                  <a:rPr lang="en-US" sz="1600" i="1">
                                    <a:solidFill>
                                      <a:srgbClr val="002060"/>
                                    </a:solidFill>
                                    <a:latin typeface="Cambria Math"/>
                                  </a:rPr>
                                </m:ctrlPr>
                              </m:sSupPr>
                              <m:e>
                                <m:d>
                                  <m:dPr>
                                    <m:begChr m:val="‖"/>
                                    <m:endChr m:val="‖"/>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e>
                              <m:sup>
                                <m:r>
                                  <a:rPr lang="en-US" sz="1600" i="1">
                                    <a:solidFill>
                                      <a:srgbClr val="002060"/>
                                    </a:solidFill>
                                    <a:latin typeface="Cambria Math"/>
                                  </a:rPr>
                                  <m:t>2</m:t>
                                </m:r>
                              </m:sup>
                            </m:sSup>
                          </m:num>
                          <m:den>
                            <m:r>
                              <a:rPr lang="en-US" sz="1600" i="1">
                                <a:solidFill>
                                  <a:srgbClr val="002060"/>
                                </a:solidFill>
                                <a:latin typeface="Cambria Math"/>
                                <a:ea typeface="Cambria Math"/>
                              </a:rPr>
                              <m:t>𝜀</m:t>
                            </m:r>
                          </m:den>
                        </m:f>
                      </m:e>
                    </m:d>
                  </m:oMath>
                </a14:m>
                <a:r>
                  <a:rPr lang="en-US" sz="1600" dirty="0">
                    <a:solidFill>
                      <a:srgbClr val="002060"/>
                    </a:solidFill>
                  </a:rPr>
                  <a:t> </a:t>
                </a:r>
              </a:p>
              <a:p>
                <a:pPr marL="400050" algn="just">
                  <a:lnSpc>
                    <a:spcPct val="90000"/>
                  </a:lnSpc>
                  <a:buAutoNum type="arabicParenR" startAt="2"/>
                </a:pPr>
                <a:r>
                  <a:rPr lang="en-US" sz="1600" dirty="0">
                    <a:solidFill>
                      <a:srgbClr val="002060"/>
                    </a:solidFill>
                  </a:rPr>
                  <a:t> Definition </a:t>
                </a:r>
                <a:r>
                  <a:rPr lang="en-US" sz="1600" dirty="0">
                    <a:solidFill>
                      <a:srgbClr val="002060"/>
                    </a:solidFill>
                  </a:rPr>
                  <a:t>of a Markov process on the graph</a:t>
                </a:r>
                <a:r>
                  <a:rPr lang="en-US" sz="1600" dirty="0">
                    <a:solidFill>
                      <a:srgbClr val="002060"/>
                    </a:solidFill>
                  </a:rPr>
                  <a:t>.</a:t>
                </a:r>
              </a:p>
              <a:p>
                <a:pPr marL="400050" algn="just">
                  <a:lnSpc>
                    <a:spcPct val="90000"/>
                  </a:lnSpc>
                  <a:buAutoNum type="arabicParenR" startAt="2"/>
                </a:pPr>
                <a:r>
                  <a:rPr lang="en-US" sz="1600" dirty="0">
                    <a:solidFill>
                      <a:srgbClr val="002060"/>
                    </a:solidFill>
                  </a:rPr>
                  <a:t> Nonlinear </a:t>
                </a:r>
                <a:r>
                  <a:rPr lang="en-US" sz="1600" dirty="0">
                    <a:solidFill>
                      <a:srgbClr val="002060"/>
                    </a:solidFill>
                  </a:rPr>
                  <a:t>mapping of the </a:t>
                </a:r>
                <a:r>
                  <a:rPr lang="en-US" sz="1600" dirty="0">
                    <a:solidFill>
                      <a:srgbClr val="002060"/>
                    </a:solidFill>
                  </a:rPr>
                  <a:t>samples, using SVD</a:t>
                </a:r>
                <a:r>
                  <a:rPr lang="en-US" sz="1600" dirty="0" smtClean="0">
                    <a:solidFill>
                      <a:srgbClr val="002060"/>
                    </a:solidFill>
                  </a:rPr>
                  <a:t>.</a:t>
                </a:r>
              </a:p>
              <a:p>
                <a:pPr marL="57150" indent="0" algn="just">
                  <a:lnSpc>
                    <a:spcPct val="90000"/>
                  </a:lnSpc>
                  <a:buNone/>
                </a:pPr>
                <a:endParaRPr lang="en-US" sz="1600" dirty="0">
                  <a:solidFill>
                    <a:srgbClr val="002060"/>
                  </a:solidFill>
                </a:endParaRPr>
              </a:p>
              <a:p>
                <a:pPr marL="57150" indent="0" algn="just">
                  <a:lnSpc>
                    <a:spcPct val="90000"/>
                  </a:lnSpc>
                  <a:buNone/>
                </a:pPr>
                <a:r>
                  <a:rPr lang="en-US" sz="1600" b="1" u="sng" dirty="0" smtClean="0">
                    <a:solidFill>
                      <a:srgbClr val="002060"/>
                    </a:solidFill>
                  </a:rPr>
                  <a:t>t-SNE:</a:t>
                </a:r>
              </a:p>
              <a:p>
                <a:pPr marL="0" indent="0" algn="just">
                  <a:buNone/>
                </a:pPr>
                <a:r>
                  <a:rPr lang="en-US" sz="1600" dirty="0" smtClean="0">
                    <a:solidFill>
                      <a:srgbClr val="002060"/>
                    </a:solidFill>
                  </a:rPr>
                  <a:t>Also a </a:t>
                </a:r>
                <a:r>
                  <a:rPr lang="en-US" sz="1600" dirty="0">
                    <a:solidFill>
                      <a:srgbClr val="002060"/>
                    </a:solidFill>
                  </a:rPr>
                  <a:t>nonlinear </a:t>
                </a:r>
                <a:r>
                  <a:rPr lang="en-US" sz="1600" dirty="0" smtClean="0">
                    <a:solidFill>
                      <a:srgbClr val="002060"/>
                    </a:solidFill>
                  </a:rPr>
                  <a:t>method. t-SNE </a:t>
                </a:r>
                <a:r>
                  <a:rPr lang="en-US" sz="1600" dirty="0">
                    <a:solidFill>
                      <a:srgbClr val="002060"/>
                    </a:solidFill>
                  </a:rPr>
                  <a:t>is mostly suited for the visualization of high-dimensional datasets, i.e. reduction to two or three dimensions</a:t>
                </a:r>
                <a:endParaRPr lang="en-US" sz="1600" dirty="0">
                  <a:solidFill>
                    <a:srgbClr val="002060"/>
                  </a:solidFill>
                </a:endParaRPr>
              </a:p>
              <a:p>
                <a:pPr marL="0" indent="0" algn="just">
                  <a:buNone/>
                </a:pPr>
                <a:endParaRPr lang="he-IL" sz="2000" dirty="0">
                  <a:solidFill>
                    <a:srgbClr val="00206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1000" y="1143000"/>
                <a:ext cx="8610600" cy="4525963"/>
              </a:xfrm>
              <a:blipFill rotWithShape="1">
                <a:blip r:embed="rId2"/>
                <a:stretch>
                  <a:fillRect l="-425" t="-404" r="-354"/>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13</a:t>
            </a:fld>
            <a:endParaRPr 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5105400"/>
            <a:ext cx="2266734" cy="169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681" y="5072985"/>
            <a:ext cx="2239478" cy="176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0714" y="5105400"/>
            <a:ext cx="2302423" cy="1726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53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14</a:t>
            </a:fld>
            <a:endParaRPr lang="en-US"/>
          </a:p>
        </p:txBody>
      </p:sp>
      <p:sp>
        <p:nvSpPr>
          <p:cNvPr id="10" name="Title 1"/>
          <p:cNvSpPr>
            <a:spLocks noGrp="1"/>
          </p:cNvSpPr>
          <p:nvPr>
            <p:ph type="title"/>
          </p:nvPr>
        </p:nvSpPr>
        <p:spPr>
          <a:xfrm>
            <a:off x="457200" y="274638"/>
            <a:ext cx="8229600" cy="1143000"/>
          </a:xfrm>
        </p:spPr>
        <p:txBody>
          <a:bodyPr/>
          <a:lstStyle/>
          <a:p>
            <a:r>
              <a:rPr lang="en-US" dirty="0">
                <a:solidFill>
                  <a:srgbClr val="002060"/>
                </a:solidFill>
              </a:rPr>
              <a:t>Riemannian Geometry</a:t>
            </a:r>
            <a:endParaRPr lang="he-IL" dirty="0">
              <a:solidFill>
                <a:srgbClr val="002060"/>
              </a:solidFill>
            </a:endParaRPr>
          </a:p>
        </p:txBody>
      </p:sp>
      <p:sp>
        <p:nvSpPr>
          <p:cNvPr id="11" name="TextBox 10"/>
          <p:cNvSpPr txBox="1"/>
          <p:nvPr/>
        </p:nvSpPr>
        <p:spPr>
          <a:xfrm>
            <a:off x="548638" y="1371600"/>
            <a:ext cx="7985761" cy="5484578"/>
          </a:xfrm>
          <a:prstGeom prst="rect">
            <a:avLst/>
          </a:prstGeom>
          <a:noFill/>
        </p:spPr>
        <p:txBody>
          <a:bodyPr wrap="square" rtlCol="1">
            <a:spAutoFit/>
          </a:bodyPr>
          <a:lstStyle/>
          <a:p>
            <a:pPr algn="just">
              <a:spcBef>
                <a:spcPct val="20000"/>
              </a:spcBef>
            </a:pPr>
            <a:r>
              <a:rPr lang="en-US" dirty="0">
                <a:solidFill>
                  <a:srgbClr val="002060"/>
                </a:solidFill>
              </a:rPr>
              <a:t>The space of SPD matrices </a:t>
            </a:r>
            <a:r>
              <a:rPr lang="en-US" dirty="0" smtClean="0">
                <a:solidFill>
                  <a:srgbClr val="002060"/>
                </a:solidFill>
              </a:rPr>
              <a:t>p(n) is </a:t>
            </a:r>
            <a:r>
              <a:rPr lang="en-US" dirty="0">
                <a:solidFill>
                  <a:srgbClr val="002060"/>
                </a:solidFill>
              </a:rPr>
              <a:t>a differentiable </a:t>
            </a:r>
            <a:r>
              <a:rPr lang="en-US" dirty="0" smtClean="0">
                <a:solidFill>
                  <a:srgbClr val="002060"/>
                </a:solidFill>
              </a:rPr>
              <a:t>Riemannian Manifold </a:t>
            </a:r>
            <a:r>
              <a:rPr lang="el-GR" dirty="0" smtClean="0">
                <a:solidFill>
                  <a:srgbClr val="002060"/>
                </a:solidFill>
              </a:rPr>
              <a:t>ʍ</a:t>
            </a:r>
            <a:r>
              <a:rPr lang="en-US" dirty="0" smtClean="0">
                <a:solidFill>
                  <a:srgbClr val="002060"/>
                </a:solidFill>
              </a:rPr>
              <a:t>.</a:t>
            </a:r>
          </a:p>
          <a:p>
            <a:pPr algn="just">
              <a:spcBef>
                <a:spcPct val="20000"/>
              </a:spcBef>
            </a:pPr>
            <a:r>
              <a:rPr lang="en-US" dirty="0" smtClean="0">
                <a:solidFill>
                  <a:srgbClr val="002060"/>
                </a:solidFill>
              </a:rPr>
              <a:t>The Riemannian </a:t>
            </a:r>
            <a:r>
              <a:rPr lang="en-US" dirty="0">
                <a:solidFill>
                  <a:srgbClr val="002060"/>
                </a:solidFill>
              </a:rPr>
              <a:t>Geodesic </a:t>
            </a:r>
            <a:r>
              <a:rPr lang="en-US" dirty="0" smtClean="0">
                <a:solidFill>
                  <a:srgbClr val="002060"/>
                </a:solidFill>
              </a:rPr>
              <a:t>Distance is defined by:</a:t>
            </a:r>
          </a:p>
          <a:p>
            <a:pPr algn="just">
              <a:spcBef>
                <a:spcPct val="20000"/>
              </a:spcBef>
            </a:pPr>
            <a:endParaRPr lang="en-US" dirty="0" smtClean="0">
              <a:solidFill>
                <a:srgbClr val="002060"/>
              </a:solidFill>
            </a:endParaRPr>
          </a:p>
          <a:p>
            <a:pPr algn="just">
              <a:spcBef>
                <a:spcPct val="20000"/>
              </a:spcBef>
            </a:pPr>
            <a:endParaRPr lang="en-US" dirty="0" smtClean="0">
              <a:solidFill>
                <a:srgbClr val="002060"/>
              </a:solidFill>
            </a:endParaRPr>
          </a:p>
          <a:p>
            <a:pPr algn="just">
              <a:spcBef>
                <a:spcPct val="20000"/>
              </a:spcBef>
            </a:pPr>
            <a:endParaRPr lang="en-US" dirty="0">
              <a:solidFill>
                <a:srgbClr val="002060"/>
              </a:solidFill>
            </a:endParaRPr>
          </a:p>
          <a:p>
            <a:pPr algn="just">
              <a:spcBef>
                <a:spcPct val="20000"/>
              </a:spcBef>
            </a:pPr>
            <a:endParaRPr lang="en-US" dirty="0" smtClean="0">
              <a:solidFill>
                <a:srgbClr val="002060"/>
              </a:solidFill>
            </a:endParaRPr>
          </a:p>
          <a:p>
            <a:pPr algn="just">
              <a:spcBef>
                <a:spcPct val="20000"/>
              </a:spcBef>
            </a:pPr>
            <a:r>
              <a:rPr lang="en-US" dirty="0" smtClean="0">
                <a:solidFill>
                  <a:srgbClr val="002060"/>
                </a:solidFill>
              </a:rPr>
              <a:t>In </a:t>
            </a:r>
            <a:r>
              <a:rPr lang="en-US" dirty="0" smtClean="0">
                <a:solidFill>
                  <a:srgbClr val="002060"/>
                </a:solidFill>
              </a:rPr>
              <a:t>order to use popular classification algorithms we first need to project our matrices into an Euclidean tangent space. </a:t>
            </a:r>
            <a:endParaRPr lang="en-US" dirty="0" smtClean="0">
              <a:solidFill>
                <a:srgbClr val="002060"/>
              </a:solidFill>
            </a:endParaRPr>
          </a:p>
          <a:p>
            <a:pPr algn="just">
              <a:spcBef>
                <a:spcPct val="20000"/>
              </a:spcBef>
            </a:pPr>
            <a:endParaRPr lang="en-US" dirty="0" smtClean="0">
              <a:solidFill>
                <a:srgbClr val="002060"/>
              </a:solidFill>
            </a:endParaRPr>
          </a:p>
          <a:p>
            <a:pPr algn="just">
              <a:spcBef>
                <a:spcPct val="20000"/>
              </a:spcBef>
            </a:pPr>
            <a:endParaRPr lang="en-US" sz="2000" dirty="0" smtClean="0">
              <a:solidFill>
                <a:srgbClr val="002060"/>
              </a:solidFill>
            </a:endParaRPr>
          </a:p>
          <a:p>
            <a:pPr algn="just">
              <a:spcBef>
                <a:spcPct val="20000"/>
              </a:spcBef>
            </a:pPr>
            <a:endParaRPr lang="en-US" sz="2800" dirty="0" smtClean="0"/>
          </a:p>
          <a:p>
            <a:pPr algn="just">
              <a:spcBef>
                <a:spcPct val="20000"/>
              </a:spcBef>
            </a:pPr>
            <a:endParaRPr lang="he-IL" sz="2800" dirty="0"/>
          </a:p>
          <a:p>
            <a:pPr algn="just">
              <a:spcBef>
                <a:spcPct val="20000"/>
              </a:spcBef>
            </a:pPr>
            <a:endParaRPr lang="en-US" sz="2800" dirty="0" smtClean="0">
              <a:solidFill>
                <a:srgbClr val="002060"/>
              </a:solidFill>
            </a:endParaRPr>
          </a:p>
          <a:p>
            <a:pPr algn="just">
              <a:spcBef>
                <a:spcPct val="20000"/>
              </a:spcBef>
            </a:pPr>
            <a:endParaRPr lang="he-IL" sz="3200" dirty="0">
              <a:solidFill>
                <a:srgbClr val="002060"/>
              </a:solidFill>
            </a:endParaRPr>
          </a:p>
        </p:txBody>
      </p:sp>
      <p:pic>
        <p:nvPicPr>
          <p:cNvPr id="5123"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56993" y="2209800"/>
            <a:ext cx="5163671"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45" name="TextBox 44"/>
              <p:cNvSpPr txBox="1"/>
              <p:nvPr/>
            </p:nvSpPr>
            <p:spPr>
              <a:xfrm>
                <a:off x="990600" y="6204025"/>
                <a:ext cx="2642795"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r>
                        <a:rPr lang="en-US" b="0" i="1" smtClean="0">
                          <a:latin typeface="Cambria Math"/>
                        </a:rPr>
                        <m:t>, </m:t>
                      </m:r>
                      <m:r>
                        <a:rPr lang="en-US" b="0" i="1" smtClean="0">
                          <a:latin typeface="Cambria Math"/>
                        </a:rPr>
                        <m:t>𝑐𝑜𝑣𝑎𝑟𝑖𝑎𝑐𝑒</m:t>
                      </m:r>
                      <m:r>
                        <a:rPr lang="en-US" b="0" i="1" smtClean="0">
                          <a:latin typeface="Cambria Math"/>
                        </a:rPr>
                        <m:t> </m:t>
                      </m:r>
                      <m:r>
                        <a:rPr lang="en-US" b="0" i="1" smtClean="0">
                          <a:latin typeface="Cambria Math"/>
                        </a:rPr>
                        <m:t>𝑚𝑎𝑡𝑟𝑖𝑥</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𝑡𝑟𝑖𝑎𝑙</m:t>
                      </m:r>
                      <m:r>
                        <a:rPr lang="en-US" b="0" i="1" smtClean="0">
                          <a:latin typeface="Cambria Math"/>
                        </a:rPr>
                        <m:t> </m:t>
                      </m:r>
                      <m:sSub>
                        <m:sSubPr>
                          <m:ctrlPr>
                            <a:rPr lang="en-US" b="0" i="1" smtClean="0">
                              <a:latin typeface="Cambria Math"/>
                            </a:rPr>
                          </m:ctrlPr>
                        </m:sSubPr>
                        <m:e>
                          <m:r>
                            <a:rPr lang="en-US" b="0" i="1" smtClean="0">
                              <a:latin typeface="Cambria Math"/>
                            </a:rPr>
                            <m:t>𝑋</m:t>
                          </m:r>
                        </m:e>
                        <m:sub>
                          <m:r>
                            <a:rPr lang="en-US" b="0" i="1" smtClean="0">
                              <a:latin typeface="Cambria Math"/>
                            </a:rPr>
                            <m:t>𝑖</m:t>
                          </m:r>
                        </m:sub>
                      </m:sSub>
                    </m:oMath>
                  </m:oMathPara>
                </a14:m>
                <a:endParaRPr lang="he-IL" dirty="0"/>
              </a:p>
            </p:txBody>
          </p:sp>
        </mc:Choice>
        <mc:Fallback>
          <p:sp>
            <p:nvSpPr>
              <p:cNvPr id="45" name="TextBox 44"/>
              <p:cNvSpPr txBox="1">
                <a:spLocks noRot="1" noChangeAspect="1" noMove="1" noResize="1" noEditPoints="1" noAdjustHandles="1" noChangeArrowheads="1" noChangeShapeType="1" noTextEdit="1"/>
              </p:cNvSpPr>
              <p:nvPr/>
            </p:nvSpPr>
            <p:spPr>
              <a:xfrm>
                <a:off x="990600" y="6204025"/>
                <a:ext cx="2642795" cy="369332"/>
              </a:xfrm>
              <a:prstGeom prst="rect">
                <a:avLst/>
              </a:prstGeom>
              <a:blipFill rotWithShape="1">
                <a:blip r:embed="rId4"/>
                <a:stretch>
                  <a:fillRect r="-24711" b="-15000"/>
                </a:stretch>
              </a:blipFill>
            </p:spPr>
            <p:txBody>
              <a:bodyPr/>
              <a:lstStyle/>
              <a:p>
                <a:r>
                  <a:rPr lang="he-IL">
                    <a:noFill/>
                  </a:rPr>
                  <a:t> </a:t>
                </a:r>
              </a:p>
            </p:txBody>
          </p:sp>
        </mc:Fallback>
      </mc:AlternateContent>
      <p:cxnSp>
        <p:nvCxnSpPr>
          <p:cNvPr id="60" name="מחבר חץ ישר 59"/>
          <p:cNvCxnSpPr/>
          <p:nvPr/>
        </p:nvCxnSpPr>
        <p:spPr>
          <a:xfrm flipV="1">
            <a:off x="3810000" y="5804577"/>
            <a:ext cx="606605" cy="4078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grpSp>
        <p:nvGrpSpPr>
          <p:cNvPr id="8" name="קבוצה 7"/>
          <p:cNvGrpSpPr/>
          <p:nvPr/>
        </p:nvGrpSpPr>
        <p:grpSpPr>
          <a:xfrm>
            <a:off x="4034408" y="4601598"/>
            <a:ext cx="4267200" cy="2199204"/>
            <a:chOff x="4034408" y="4601598"/>
            <a:chExt cx="4267200" cy="2199204"/>
          </a:xfrm>
        </p:grpSpPr>
        <p:pic>
          <p:nvPicPr>
            <p:cNvPr id="5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408" y="46015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5" name="TextBox 64"/>
                <p:cNvSpPr txBox="1"/>
                <p:nvPr/>
              </p:nvSpPr>
              <p:spPr>
                <a:xfrm>
                  <a:off x="4624958" y="545527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p:sp>
              <p:nvSpPr>
                <p:cNvPr id="65" name="TextBox 64"/>
                <p:cNvSpPr txBox="1">
                  <a:spLocks noRot="1" noChangeAspect="1" noMove="1" noResize="1" noEditPoints="1" noAdjustHandles="1" noChangeArrowheads="1" noChangeShapeType="1" noTextEdit="1"/>
                </p:cNvSpPr>
                <p:nvPr/>
              </p:nvSpPr>
              <p:spPr>
                <a:xfrm>
                  <a:off x="4624958" y="5455270"/>
                  <a:ext cx="342900" cy="369332"/>
                </a:xfrm>
                <a:prstGeom prst="rect">
                  <a:avLst/>
                </a:prstGeom>
                <a:blipFill rotWithShape="1">
                  <a:blip r:embed="rId6"/>
                  <a:stretch>
                    <a:fillRect b="-3333"/>
                  </a:stretch>
                </a:blipFill>
              </p:spPr>
              <p:txBody>
                <a:bodyPr/>
                <a:lstStyle/>
                <a:p>
                  <a:r>
                    <a:rPr lang="he-IL">
                      <a:noFill/>
                    </a:rPr>
                    <a:t> </a:t>
                  </a:r>
                </a:p>
              </p:txBody>
            </p:sp>
          </mc:Fallback>
        </mc:AlternateContent>
      </p:grpSp>
      <p:grpSp>
        <p:nvGrpSpPr>
          <p:cNvPr id="9" name="קבוצה 8"/>
          <p:cNvGrpSpPr/>
          <p:nvPr/>
        </p:nvGrpSpPr>
        <p:grpSpPr>
          <a:xfrm>
            <a:off x="4311600" y="5716274"/>
            <a:ext cx="380346" cy="487726"/>
            <a:chOff x="4311600" y="5716274"/>
            <a:chExt cx="380346" cy="487726"/>
          </a:xfrm>
        </p:grpSpPr>
        <p:sp>
          <p:nvSpPr>
            <p:cNvPr id="14" name="אליפסה 1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 name="קבוצה 3"/>
          <p:cNvGrpSpPr/>
          <p:nvPr/>
        </p:nvGrpSpPr>
        <p:grpSpPr>
          <a:xfrm>
            <a:off x="7435800" y="5647200"/>
            <a:ext cx="412800" cy="565200"/>
            <a:chOff x="7435800" y="5647200"/>
            <a:chExt cx="412800" cy="565200"/>
          </a:xfrm>
        </p:grpSpPr>
        <p:sp>
          <p:nvSpPr>
            <p:cNvPr id="26" name="אליפסה 25"/>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p:cNvSpPr txBox="1"/>
          <p:nvPr/>
        </p:nvSpPr>
        <p:spPr>
          <a:xfrm>
            <a:off x="533400" y="4175069"/>
            <a:ext cx="5961568" cy="904863"/>
          </a:xfrm>
          <a:prstGeom prst="rect">
            <a:avLst/>
          </a:prstGeom>
          <a:noFill/>
        </p:spPr>
        <p:txBody>
          <a:bodyPr wrap="none" rtlCol="1">
            <a:spAutoFit/>
          </a:bodyPr>
          <a:lstStyle/>
          <a:p>
            <a:pPr algn="just">
              <a:spcBef>
                <a:spcPct val="20000"/>
              </a:spcBef>
            </a:pPr>
            <a:r>
              <a:rPr lang="en-US" sz="2400" dirty="0">
                <a:solidFill>
                  <a:srgbClr val="002060"/>
                </a:solidFill>
              </a:rPr>
              <a:t>How </a:t>
            </a:r>
            <a:r>
              <a:rPr lang="en-US" sz="2400" dirty="0" smtClean="0">
                <a:solidFill>
                  <a:srgbClr val="002060"/>
                </a:solidFill>
              </a:rPr>
              <a:t>will we choose </a:t>
            </a:r>
            <a:r>
              <a:rPr lang="en-US" sz="2400" dirty="0">
                <a:solidFill>
                  <a:srgbClr val="002060"/>
                </a:solidFill>
              </a:rPr>
              <a:t>Euclidean tangent </a:t>
            </a:r>
            <a:r>
              <a:rPr lang="en-US" sz="2400" dirty="0" smtClean="0">
                <a:solidFill>
                  <a:srgbClr val="002060"/>
                </a:solidFill>
              </a:rPr>
              <a:t>space? </a:t>
            </a:r>
          </a:p>
          <a:p>
            <a:pPr algn="just">
              <a:spcBef>
                <a:spcPct val="20000"/>
              </a:spcBef>
            </a:pPr>
            <a:r>
              <a:rPr lang="en-US" sz="2400" dirty="0" smtClean="0">
                <a:solidFill>
                  <a:srgbClr val="002060"/>
                </a:solidFill>
              </a:rPr>
              <a:t>How will we  project our matrices?</a:t>
            </a:r>
            <a:endParaRPr lang="he-IL" sz="2400" dirty="0">
              <a:solidFill>
                <a:srgbClr val="002060"/>
              </a:solidFill>
            </a:endParaRPr>
          </a:p>
        </p:txBody>
      </p:sp>
    </p:spTree>
    <p:extLst>
      <p:ext uri="{BB962C8B-B14F-4D97-AF65-F5344CB8AC3E}">
        <p14:creationId xmlns:p14="http://schemas.microsoft.com/office/powerpoint/2010/main" val="11149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קבוצה 31"/>
          <p:cNvGrpSpPr/>
          <p:nvPr/>
        </p:nvGrpSpPr>
        <p:grpSpPr>
          <a:xfrm>
            <a:off x="3200400" y="4494460"/>
            <a:ext cx="5894102" cy="922167"/>
            <a:chOff x="325851" y="4782351"/>
            <a:chExt cx="5894102" cy="922167"/>
          </a:xfrm>
        </p:grpSpPr>
        <p:sp>
          <p:nvSpPr>
            <p:cNvPr id="7" name="מקבילית 6"/>
            <p:cNvSpPr/>
            <p:nvPr/>
          </p:nvSpPr>
          <p:spPr>
            <a:xfrm rot="190929">
              <a:off x="325851" y="4782351"/>
              <a:ext cx="5894102" cy="922167"/>
            </a:xfrm>
            <a:prstGeom prst="parallelogram">
              <a:avLst>
                <a:gd name="adj" fmla="val 1772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5" name="TextBox 74"/>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4122" name="TextBox 4121"/>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1624405" y="6113866"/>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 </m:t>
                      </m:r>
                      <m:r>
                        <a:rPr lang="en-US" sz="1400" b="0" i="1" smtClean="0">
                          <a:latin typeface="Cambria Math"/>
                        </a:rPr>
                        <m:t>𝑆𝑃𝐷</m:t>
                      </m:r>
                      <m:r>
                        <a:rPr lang="en-US" sz="1400" b="0" i="1" smtClean="0">
                          <a:latin typeface="Cambria Math"/>
                        </a:rPr>
                        <m:t> </m:t>
                      </m:r>
                      <m:r>
                        <a:rPr lang="en-US" sz="1400" b="0" i="1" smtClean="0">
                          <a:latin typeface="Cambria Math"/>
                        </a:rPr>
                        <m:t>𝑚𝑎𝑡𝑟𝑖𝑥</m:t>
                      </m:r>
                      <m:r>
                        <a:rPr lang="en-US" sz="1400" b="0" i="1" smtClean="0">
                          <a:latin typeface="Cambria Math"/>
                        </a:rPr>
                        <m:t> </m:t>
                      </m:r>
                      <m:r>
                        <a:rPr lang="en-US" sz="1400" b="0" i="1" smtClean="0">
                          <a:latin typeface="Cambria Math"/>
                        </a:rPr>
                        <m:t>𝑜𝑓</m:t>
                      </m:r>
                      <m:r>
                        <a:rPr lang="en-US" sz="1400" b="0" i="1" smtClean="0">
                          <a:latin typeface="Cambria Math"/>
                        </a:rPr>
                        <m:t> </m:t>
                      </m:r>
                      <m:r>
                        <a:rPr lang="en-US" sz="1400" b="0" i="1" smtClean="0">
                          <a:latin typeface="Cambria Math"/>
                        </a:rPr>
                        <m:t>𝑡𝑟𝑖𝑎𝑙</m:t>
                      </m:r>
                      <m:r>
                        <a:rPr lang="en-US" sz="1400" b="0" i="1" smtClean="0">
                          <a:latin typeface="Cambria Math"/>
                        </a:rPr>
                        <m:t> </m:t>
                      </m:r>
                      <m:sSub>
                        <m:sSubPr>
                          <m:ctrlPr>
                            <a:rPr lang="en-US" sz="1400" b="0" i="1" smtClean="0">
                              <a:latin typeface="Cambria Math"/>
                            </a:rPr>
                          </m:ctrlPr>
                        </m:sSubPr>
                        <m:e>
                          <m:r>
                            <a:rPr lang="en-US" sz="1400" b="0" i="1" smtClean="0">
                              <a:latin typeface="Cambria Math"/>
                            </a:rPr>
                            <m:t>𝑋</m:t>
                          </m:r>
                        </m:e>
                        <m:sub>
                          <m:r>
                            <a:rPr lang="en-US" sz="1400" b="0" i="1" smtClean="0">
                              <a:latin typeface="Cambria Math"/>
                            </a:rPr>
                            <m:t>𝑖</m:t>
                          </m:r>
                        </m:sub>
                      </m:sSub>
                    </m:oMath>
                  </m:oMathPara>
                </a14:m>
                <a:endParaRPr lang="he-IL"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624405" y="6113866"/>
                <a:ext cx="2642795" cy="307777"/>
              </a:xfrm>
              <a:prstGeom prst="rect">
                <a:avLst/>
              </a:prstGeom>
              <a:blipFill rotWithShape="1">
                <a:blip r:embed="rId3"/>
                <a:stretch>
                  <a:fillRect b="-10000"/>
                </a:stretch>
              </a:blipFill>
            </p:spPr>
            <p:txBody>
              <a:bodyPr/>
              <a:lstStyle/>
              <a:p>
                <a:r>
                  <a:rPr lang="he-IL">
                    <a:noFill/>
                  </a:rPr>
                  <a:t> </a:t>
                </a:r>
              </a:p>
            </p:txBody>
          </p:sp>
        </mc:Fallback>
      </mc:AlternateContent>
      <p:cxnSp>
        <p:nvCxnSpPr>
          <p:cNvPr id="4112" name="מחבר חץ ישר 4111"/>
          <p:cNvCxnSpPr/>
          <p:nvPr/>
        </p:nvCxnSpPr>
        <p:spPr>
          <a:xfrm flipV="1">
            <a:off x="4012936" y="5890709"/>
            <a:ext cx="403669" cy="3532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21" name="TextBox 4120"/>
          <p:cNvSpPr txBox="1"/>
          <p:nvPr/>
        </p:nvSpPr>
        <p:spPr>
          <a:xfrm>
            <a:off x="2286000" y="2819400"/>
            <a:ext cx="152400" cy="369332"/>
          </a:xfrm>
          <a:prstGeom prst="rect">
            <a:avLst/>
          </a:prstGeom>
          <a:noFill/>
        </p:spPr>
        <p:txBody>
          <a:bodyPr wrap="square" rtlCol="1">
            <a:spAutoFit/>
          </a:bodyPr>
          <a:lstStyle/>
          <a:p>
            <a:endParaRPr lang="he-IL" dirty="0"/>
          </a:p>
        </p:txBody>
      </p:sp>
      <p:grpSp>
        <p:nvGrpSpPr>
          <p:cNvPr id="46" name="קבוצה 45"/>
          <p:cNvGrpSpPr/>
          <p:nvPr/>
        </p:nvGrpSpPr>
        <p:grpSpPr>
          <a:xfrm>
            <a:off x="4558815" y="4111823"/>
            <a:ext cx="3899385" cy="2822377"/>
            <a:chOff x="4558815" y="4111823"/>
            <a:chExt cx="3899385" cy="2822377"/>
          </a:xfrm>
        </p:grpSpPr>
        <mc:AlternateContent xmlns:mc="http://schemas.openxmlformats.org/markup-compatibility/2006" xmlns:a14="http://schemas.microsoft.com/office/drawing/2010/main">
          <mc:Choice Requires="a14">
            <p:sp>
              <p:nvSpPr>
                <p:cNvPr id="26" name="TextBox 25"/>
                <p:cNvSpPr txBox="1"/>
                <p:nvPr/>
              </p:nvSpPr>
              <p:spPr>
                <a:xfrm>
                  <a:off x="5819554" y="4111823"/>
                  <a:ext cx="2638646"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a:rPr>
                          <m:t>𝑃</m:t>
                        </m:r>
                        <m:r>
                          <a:rPr lang="en-US" sz="1400" b="0" i="1" smtClean="0">
                            <a:latin typeface="Cambria Math"/>
                          </a:rPr>
                          <m:t> , </m:t>
                        </m:r>
                        <m:r>
                          <a:rPr lang="en-US" sz="1400" b="0" i="1" smtClean="0">
                            <a:latin typeface="Cambria Math"/>
                          </a:rPr>
                          <m:t>𝑡</m:t>
                        </m:r>
                        <m:r>
                          <a:rPr lang="en-US" sz="1400" b="0" i="1" smtClean="0">
                            <a:latin typeface="Cambria Math"/>
                          </a:rPr>
                          <m:t>h</m:t>
                        </m:r>
                        <m:r>
                          <a:rPr lang="en-US" sz="1400" b="0" i="1" smtClean="0">
                            <a:latin typeface="Cambria Math"/>
                          </a:rPr>
                          <m:t>𝑒</m:t>
                        </m:r>
                        <m:r>
                          <a:rPr lang="en-US" sz="1400" b="0" i="1" smtClean="0">
                            <a:latin typeface="Cambria Math"/>
                          </a:rPr>
                          <m:t> </m:t>
                        </m:r>
                        <m:r>
                          <a:rPr lang="en-US" sz="1400" b="0" i="1" smtClean="0">
                            <a:latin typeface="Cambria Math"/>
                          </a:rPr>
                          <m:t>𝑟𝑖𝑒𝑚𝑎𝑛𝑛𝑖𝑎𝑛</m:t>
                        </m:r>
                        <m:r>
                          <a:rPr lang="en-US" sz="1400" b="0" i="1" smtClean="0">
                            <a:latin typeface="Cambria Math"/>
                          </a:rPr>
                          <m:t> </m:t>
                        </m:r>
                        <m:r>
                          <a:rPr lang="en-US" sz="1400" b="0" i="1" smtClean="0">
                            <a:latin typeface="Cambria Math"/>
                          </a:rPr>
                          <m:t>𝑚𝑒𝑎𝑛</m:t>
                        </m:r>
                        <m:r>
                          <a:rPr lang="en-US" sz="1400" b="0" i="1" smtClean="0">
                            <a:latin typeface="Cambria Math"/>
                          </a:rPr>
                          <m:t> </m:t>
                        </m:r>
                        <m:r>
                          <a:rPr lang="en-US" sz="1400" b="0" i="1" smtClean="0">
                            <a:latin typeface="Cambria Math"/>
                          </a:rPr>
                          <m:t>𝑜𝑓</m:t>
                        </m:r>
                        <m:r>
                          <a:rPr lang="en-US" sz="1400" b="0" i="1" smtClean="0">
                            <a:latin typeface="Cambria Math"/>
                          </a:rPr>
                          <m:t> {</m:t>
                        </m:r>
                        <m:sSub>
                          <m:sSubPr>
                            <m:ctrlPr>
                              <a:rPr lang="he-IL" sz="1400" i="1" dirty="0" smtClean="0">
                                <a:latin typeface="Cambria Math"/>
                              </a:rPr>
                            </m:ctrlPr>
                          </m:sSubPr>
                          <m:e>
                            <m:r>
                              <a:rPr lang="en-US" sz="1400" b="0" i="1" dirty="0" smtClean="0">
                                <a:latin typeface="Cambria Math"/>
                              </a:rPr>
                              <m:t>𝑃</m:t>
                            </m:r>
                          </m:e>
                          <m:sub>
                            <m:r>
                              <a:rPr lang="en-US" sz="1400" b="0" i="1" dirty="0" smtClean="0">
                                <a:latin typeface="Cambria Math"/>
                              </a:rPr>
                              <m:t>𝑖</m:t>
                            </m:r>
                          </m:sub>
                        </m:sSub>
                        <m:r>
                          <a:rPr lang="en-US" sz="1400" b="0" i="1" dirty="0" smtClean="0">
                            <a:latin typeface="Cambria Math"/>
                          </a:rPr>
                          <m:t>}</m:t>
                        </m:r>
                      </m:oMath>
                    </m:oMathPara>
                  </a14:m>
                  <a:endParaRPr lang="he-IL" sz="1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819554" y="4111823"/>
                  <a:ext cx="2638646" cy="307777"/>
                </a:xfrm>
                <a:prstGeom prst="rect">
                  <a:avLst/>
                </a:prstGeom>
                <a:blipFill rotWithShape="1">
                  <a:blip r:embed="rId4"/>
                  <a:stretch>
                    <a:fillRect r="-1386" b="-10000"/>
                  </a:stretch>
                </a:blipFill>
              </p:spPr>
              <p:txBody>
                <a:bodyPr/>
                <a:lstStyle/>
                <a:p>
                  <a:r>
                    <a:rPr lang="he-IL">
                      <a:noFill/>
                    </a:rPr>
                    <a:t> </a:t>
                  </a:r>
                </a:p>
              </p:txBody>
            </p:sp>
          </mc:Fallback>
        </mc:AlternateContent>
        <p:cxnSp>
          <p:nvCxnSpPr>
            <p:cNvPr id="4118" name="מחבר חץ ישר 4117"/>
            <p:cNvCxnSpPr/>
            <p:nvPr/>
          </p:nvCxnSpPr>
          <p:spPr>
            <a:xfrm flipH="1">
              <a:off x="6249630" y="4381500"/>
              <a:ext cx="189885" cy="4191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4" name="קבוצה 33"/>
            <p:cNvGrpSpPr/>
            <p:nvPr/>
          </p:nvGrpSpPr>
          <p:grpSpPr>
            <a:xfrm>
              <a:off x="4558815" y="4888468"/>
              <a:ext cx="2883120" cy="2045732"/>
              <a:chOff x="4558815" y="4888468"/>
              <a:chExt cx="2883120" cy="2045732"/>
            </a:xfrm>
          </p:grpSpPr>
          <p:sp>
            <p:nvSpPr>
              <p:cNvPr id="15" name="אליפסה 14"/>
              <p:cNvSpPr/>
              <p:nvPr/>
            </p:nvSpPr>
            <p:spPr>
              <a:xfrm>
                <a:off x="6021030" y="4926932"/>
                <a:ext cx="2286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96" name="קשת 4095"/>
              <p:cNvSpPr/>
              <p:nvPr/>
            </p:nvSpPr>
            <p:spPr>
              <a:xfrm rot="10800000" flipV="1">
                <a:off x="4558815" y="5026691"/>
                <a:ext cx="2883120" cy="1907509"/>
              </a:xfrm>
              <a:prstGeom prst="arc">
                <a:avLst>
                  <a:gd name="adj1" fmla="val 16160250"/>
                  <a:gd name="adj2" fmla="val 2117710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8" name="TextBox 67"/>
                  <p:cNvSpPr txBox="1"/>
                  <p:nvPr/>
                </p:nvSpPr>
                <p:spPr>
                  <a:xfrm>
                    <a:off x="6249630" y="4888468"/>
                    <a:ext cx="485552"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𝑃</m:t>
                          </m:r>
                          <m:r>
                            <a:rPr lang="en-US" b="0" i="1" smtClean="0">
                              <a:latin typeface="Cambria Math"/>
                            </a:rPr>
                            <m:t> </m:t>
                          </m:r>
                        </m:oMath>
                      </m:oMathPara>
                    </a14:m>
                    <a:endParaRPr lang="he-IL" dirty="0"/>
                  </a:p>
                </p:txBody>
              </p:sp>
            </mc:Choice>
            <mc:Fallback xmlns="">
              <p:sp>
                <p:nvSpPr>
                  <p:cNvPr id="68" name="TextBox 67"/>
                  <p:cNvSpPr txBox="1">
                    <a:spLocks noRot="1" noChangeAspect="1" noMove="1" noResize="1" noEditPoints="1" noAdjustHandles="1" noChangeArrowheads="1" noChangeShapeType="1" noTextEdit="1"/>
                  </p:cNvSpPr>
                  <p:nvPr/>
                </p:nvSpPr>
                <p:spPr>
                  <a:xfrm>
                    <a:off x="6249630" y="4888468"/>
                    <a:ext cx="485552" cy="369332"/>
                  </a:xfrm>
                  <a:prstGeom prst="rect">
                    <a:avLst/>
                  </a:prstGeom>
                  <a:blipFill rotWithShape="1">
                    <a:blip r:embed="rId5"/>
                    <a:stretch>
                      <a:fillRect/>
                    </a:stretch>
                  </a:blipFill>
                </p:spPr>
                <p:txBody>
                  <a:bodyPr/>
                  <a:lstStyle/>
                  <a:p>
                    <a:r>
                      <a:rPr lang="he-IL">
                        <a:noFill/>
                      </a:rPr>
                      <a:t> </a:t>
                    </a:r>
                  </a:p>
                </p:txBody>
              </p:sp>
            </mc:Fallback>
          </mc:AlternateContent>
        </p:grpSp>
      </p:grpSp>
      <mc:AlternateContent xmlns:mc="http://schemas.openxmlformats.org/markup-compatibility/2006" xmlns:a14="http://schemas.microsoft.com/office/drawing/2010/main">
        <mc:Choice Requires="a14">
          <p:sp>
            <p:nvSpPr>
              <p:cNvPr id="69" name="TextBox 68"/>
              <p:cNvSpPr txBox="1"/>
              <p:nvPr/>
            </p:nvSpPr>
            <p:spPr>
              <a:xfrm>
                <a:off x="4603486" y="548640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9" name="TextBox 68"/>
              <p:cNvSpPr txBox="1">
                <a:spLocks noRot="1" noChangeAspect="1" noMove="1" noResize="1" noEditPoints="1" noAdjustHandles="1" noChangeArrowheads="1" noChangeShapeType="1" noTextEdit="1"/>
              </p:cNvSpPr>
              <p:nvPr/>
            </p:nvSpPr>
            <p:spPr>
              <a:xfrm>
                <a:off x="4603486" y="5486400"/>
                <a:ext cx="342900" cy="369332"/>
              </a:xfrm>
              <a:prstGeom prst="rect">
                <a:avLst/>
              </a:prstGeom>
              <a:blipFill rotWithShape="1">
                <a:blip r:embed="rId6"/>
                <a:stretch>
                  <a:fillRect b="-1639"/>
                </a:stretch>
              </a:blipFill>
            </p:spPr>
            <p:txBody>
              <a:bodyPr/>
              <a:lstStyle/>
              <a:p>
                <a:r>
                  <a:rPr lang="he-IL">
                    <a:noFill/>
                  </a:rPr>
                  <a:t> </a:t>
                </a:r>
              </a:p>
            </p:txBody>
          </p:sp>
        </mc:Fallback>
      </mc:AlternateContent>
      <p:grpSp>
        <p:nvGrpSpPr>
          <p:cNvPr id="6" name="קבוצה 5"/>
          <p:cNvGrpSpPr/>
          <p:nvPr/>
        </p:nvGrpSpPr>
        <p:grpSpPr>
          <a:xfrm>
            <a:off x="3503970" y="4648200"/>
            <a:ext cx="2439630" cy="1125137"/>
            <a:chOff x="914400" y="4648200"/>
            <a:chExt cx="2439630" cy="1125137"/>
          </a:xfrm>
        </p:grpSpPr>
        <p:cxnSp>
          <p:nvCxnSpPr>
            <p:cNvPr id="4104" name="מחבר חץ ישר 4103"/>
            <p:cNvCxnSpPr/>
            <p:nvPr/>
          </p:nvCxnSpPr>
          <p:spPr>
            <a:xfrm flipH="1">
              <a:off x="1905000" y="5181600"/>
              <a:ext cx="12435" cy="591737"/>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cxnSp>
          <p:nvCxnSpPr>
            <p:cNvPr id="4106" name="מחבר חץ ישר 4105"/>
            <p:cNvCxnSpPr/>
            <p:nvPr/>
          </p:nvCxnSpPr>
          <p:spPr>
            <a:xfrm flipH="1">
              <a:off x="1904297" y="5014524"/>
              <a:ext cx="1449733"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mc:Choice xmlns:a14="http://schemas.microsoft.com/office/drawing/2010/main" Requires="a14">
            <p:sp>
              <p:nvSpPr>
                <p:cNvPr id="71" name="TextBox 70"/>
                <p:cNvSpPr txBox="1"/>
                <p:nvPr/>
              </p:nvSpPr>
              <p:spPr>
                <a:xfrm>
                  <a:off x="1524000" y="4888468"/>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𝑆</m:t>
                            </m:r>
                          </m:e>
                          <m:sub>
                            <m:r>
                              <a:rPr lang="en-US" b="0" i="1" smtClean="0">
                                <a:latin typeface="Cambria Math"/>
                              </a:rPr>
                              <m:t>𝑖</m:t>
                            </m:r>
                          </m:sub>
                        </m:sSub>
                      </m:oMath>
                    </m:oMathPara>
                  </a14:m>
                  <a:endParaRPr lang="he-IL" dirty="0"/>
                </a:p>
              </p:txBody>
            </p:sp>
          </mc:Choice>
          <mc:Fallback>
            <p:sp>
              <p:nvSpPr>
                <p:cNvPr id="71" name="TextBox 70"/>
                <p:cNvSpPr txBox="1">
                  <a:spLocks noRot="1" noChangeAspect="1" noMove="1" noResize="1" noEditPoints="1" noAdjustHandles="1" noChangeArrowheads="1" noChangeShapeType="1" noTextEdit="1"/>
                </p:cNvSpPr>
                <p:nvPr/>
              </p:nvSpPr>
              <p:spPr>
                <a:xfrm>
                  <a:off x="1524000" y="4888468"/>
                  <a:ext cx="342900" cy="369332"/>
                </a:xfrm>
                <a:prstGeom prst="rect">
                  <a:avLst/>
                </a:prstGeom>
                <a:blipFill rotWithShape="1">
                  <a:blip r:embed="rId16"/>
                  <a:stretch>
                    <a:fillRect b="-1639"/>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914400" y="5362998"/>
                  <a:ext cx="855004" cy="307777"/>
                </a:xfrm>
                <a:prstGeom prst="rect">
                  <a:avLst/>
                </a:prstGeom>
                <a:noFill/>
                <a:ln>
                  <a:solidFill>
                    <a:srgbClr val="0CD646"/>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𝐸𝑥𝑝</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𝑆</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p:sp>
              <p:nvSpPr>
                <p:cNvPr id="73" name="TextBox 72"/>
                <p:cNvSpPr txBox="1">
                  <a:spLocks noRot="1" noChangeAspect="1" noMove="1" noResize="1" noEditPoints="1" noAdjustHandles="1" noChangeArrowheads="1" noChangeShapeType="1" noTextEdit="1"/>
                </p:cNvSpPr>
                <p:nvPr/>
              </p:nvSpPr>
              <p:spPr>
                <a:xfrm>
                  <a:off x="914400" y="5362998"/>
                  <a:ext cx="855004" cy="307777"/>
                </a:xfrm>
                <a:prstGeom prst="rect">
                  <a:avLst/>
                </a:prstGeom>
                <a:blipFill rotWithShape="1">
                  <a:blip r:embed="rId17"/>
                  <a:stretch>
                    <a:fillRect b="-7692"/>
                  </a:stretch>
                </a:blipFill>
                <a:ln>
                  <a:solidFill>
                    <a:srgbClr val="0CD646"/>
                  </a:solidFill>
                </a:ln>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4123" name="TextBox 4122"/>
                <p:cNvSpPr txBox="1"/>
                <p:nvPr/>
              </p:nvSpPr>
              <p:spPr>
                <a:xfrm>
                  <a:off x="1905001" y="4648200"/>
                  <a:ext cx="990599" cy="307777"/>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𝐿𝑜𝑔</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p:sp>
              <p:nvSpPr>
                <p:cNvPr id="4123" name="TextBox 4122"/>
                <p:cNvSpPr txBox="1">
                  <a:spLocks noRot="1" noChangeAspect="1" noMove="1" noResize="1" noEditPoints="1" noAdjustHandles="1" noChangeArrowheads="1" noChangeShapeType="1" noTextEdit="1"/>
                </p:cNvSpPr>
                <p:nvPr/>
              </p:nvSpPr>
              <p:spPr>
                <a:xfrm>
                  <a:off x="1905001" y="4648200"/>
                  <a:ext cx="990599" cy="307777"/>
                </a:xfrm>
                <a:prstGeom prst="rect">
                  <a:avLst/>
                </a:prstGeom>
                <a:blipFill rotWithShape="1">
                  <a:blip r:embed="rId18"/>
                  <a:stretch>
                    <a:fillRect b="-5769"/>
                  </a:stretch>
                </a:blipFill>
                <a:ln>
                  <a:solidFill>
                    <a:srgbClr val="00B0F0"/>
                  </a:solidFill>
                </a:ln>
              </p:spPr>
              <p:txBody>
                <a:bodyPr/>
                <a:lstStyle/>
                <a:p>
                  <a:r>
                    <a:rPr lang="he-IL">
                      <a:noFill/>
                    </a:rPr>
                    <a:t> </a:t>
                  </a:r>
                </a:p>
              </p:txBody>
            </p:sp>
          </mc:Fallback>
        </mc:AlternateContent>
      </p:grpSp>
      <p:sp>
        <p:nvSpPr>
          <p:cNvPr id="78" name="Content Placeholder 2"/>
          <p:cNvSpPr>
            <a:spLocks noGrp="1"/>
          </p:cNvSpPr>
          <p:nvPr>
            <p:ph idx="1"/>
          </p:nvPr>
        </p:nvSpPr>
        <p:spPr>
          <a:xfrm>
            <a:off x="304800" y="993578"/>
            <a:ext cx="8707851" cy="2359222"/>
          </a:xfrm>
        </p:spPr>
        <p:txBody>
          <a:bodyPr>
            <a:noAutofit/>
          </a:bodyPr>
          <a:lstStyle/>
          <a:p>
            <a:pPr marL="0" indent="0" algn="just">
              <a:buNone/>
            </a:pPr>
            <a:r>
              <a:rPr lang="en-US" sz="1800" dirty="0" smtClean="0">
                <a:solidFill>
                  <a:srgbClr val="002060"/>
                </a:solidFill>
              </a:rPr>
              <a:t>For </a:t>
            </a:r>
            <a:r>
              <a:rPr lang="en-US" sz="1800" dirty="0">
                <a:solidFill>
                  <a:srgbClr val="002060"/>
                </a:solidFill>
              </a:rPr>
              <a:t>each point P ∈ P(n), we can </a:t>
            </a:r>
            <a:r>
              <a:rPr lang="en-US" sz="1800" dirty="0" smtClean="0">
                <a:solidFill>
                  <a:srgbClr val="002060"/>
                </a:solidFill>
              </a:rPr>
              <a:t>define </a:t>
            </a:r>
            <a:r>
              <a:rPr lang="en-US" sz="1800" dirty="0">
                <a:solidFill>
                  <a:srgbClr val="002060"/>
                </a:solidFill>
              </a:rPr>
              <a:t>a tangent </a:t>
            </a:r>
            <a:r>
              <a:rPr lang="en-US" sz="1800" dirty="0" smtClean="0">
                <a:solidFill>
                  <a:srgbClr val="002060"/>
                </a:solidFill>
              </a:rPr>
              <a:t>space composed </a:t>
            </a:r>
            <a:r>
              <a:rPr lang="en-US" sz="1800" dirty="0">
                <a:solidFill>
                  <a:srgbClr val="002060"/>
                </a:solidFill>
              </a:rPr>
              <a:t>by the set of tangent vectors at </a:t>
            </a:r>
            <a:r>
              <a:rPr lang="en-US" sz="1800" dirty="0" smtClean="0">
                <a:solidFill>
                  <a:srgbClr val="002060"/>
                </a:solidFill>
              </a:rPr>
              <a:t>P. </a:t>
            </a:r>
            <a:r>
              <a:rPr lang="en-US" sz="1800" dirty="0">
                <a:solidFill>
                  <a:srgbClr val="002060"/>
                </a:solidFill>
              </a:rPr>
              <a:t>Each SPD matrix </a:t>
            </a:r>
            <a:r>
              <a:rPr lang="en-US" sz="1800" dirty="0" smtClean="0">
                <a:solidFill>
                  <a:srgbClr val="002060"/>
                </a:solidFill>
              </a:rPr>
              <a:t>(covariance of a trial) </a:t>
            </a:r>
            <a:r>
              <a:rPr lang="en-US" sz="1800" dirty="0">
                <a:solidFill>
                  <a:srgbClr val="002060"/>
                </a:solidFill>
              </a:rPr>
              <a:t>is then mapped into this tangent </a:t>
            </a:r>
            <a:r>
              <a:rPr lang="en-US" sz="1800" dirty="0" smtClean="0">
                <a:solidFill>
                  <a:srgbClr val="002060"/>
                </a:solidFill>
              </a:rPr>
              <a:t>space by this formula:</a:t>
            </a: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r>
              <a:rPr lang="en-US" sz="1800" dirty="0" smtClean="0">
                <a:solidFill>
                  <a:srgbClr val="002060"/>
                </a:solidFill>
              </a:rPr>
              <a:t>Then we can us this approximation:</a:t>
            </a: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r>
              <a:rPr lang="en-US" sz="1800" dirty="0" smtClean="0">
                <a:solidFill>
                  <a:srgbClr val="002060"/>
                </a:solidFill>
              </a:rPr>
              <a:t>At </a:t>
            </a:r>
            <a:r>
              <a:rPr lang="en-US" sz="1800" dirty="0">
                <a:solidFill>
                  <a:srgbClr val="002060"/>
                </a:solidFill>
              </a:rPr>
              <a:t>the previous project, we used a tangent space located at the geometric mean of the whole set of trials</a:t>
            </a:r>
            <a:r>
              <a:rPr lang="en-US" sz="2000" dirty="0">
                <a:solidFill>
                  <a:srgbClr val="002060"/>
                </a:solidFill>
              </a:rPr>
              <a:t>. </a:t>
            </a:r>
            <a:endParaRPr lang="en-US" sz="2000" dirty="0" smtClean="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a:p>
            <a:pPr marL="0" indent="0" algn="just">
              <a:buNone/>
            </a:pPr>
            <a:endParaRPr lang="en-US" sz="1800" dirty="0" smtClean="0">
              <a:solidFill>
                <a:srgbClr val="002060"/>
              </a:solidFill>
            </a:endParaRPr>
          </a:p>
        </p:txBody>
      </p:sp>
      <p:pic>
        <p:nvPicPr>
          <p:cNvPr id="80" name="Picture 4"/>
          <p:cNvPicPr>
            <a:picLocks noChangeAspect="1" noChangeArrowheads="1"/>
          </p:cNvPicPr>
          <p:nvPr/>
        </p:nvPicPr>
        <p:blipFill>
          <a:blip r:embed="rId19">
            <a:clrChange>
              <a:clrFrom>
                <a:srgbClr val="FFFFFF"/>
              </a:clrFrom>
              <a:clrTo>
                <a:srgbClr val="FFFFFF">
                  <a:alpha val="0"/>
                </a:srgbClr>
              </a:clrTo>
            </a:clrChange>
            <a:extLst>
              <a:ext uri="{BEBA8EAE-BF5A-486C-A8C5-ECC9F3942E4B}">
                <a14:imgProps xmlns:a14="http://schemas.microsoft.com/office/drawing/2010/main">
                  <a14:imgLayer r:embed="rId20">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02087" y="1676400"/>
            <a:ext cx="3501052" cy="579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2" name="מחבר חץ ישר 51"/>
          <p:cNvCxnSpPr/>
          <p:nvPr/>
        </p:nvCxnSpPr>
        <p:spPr>
          <a:xfrm flipH="1">
            <a:off x="6249630" y="4381500"/>
            <a:ext cx="189884" cy="420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2" name="Picture 2" descr="Related imag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12936" y="4648200"/>
            <a:ext cx="4267200" cy="2199204"/>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קבוצה 42"/>
          <p:cNvGrpSpPr/>
          <p:nvPr/>
        </p:nvGrpSpPr>
        <p:grpSpPr>
          <a:xfrm>
            <a:off x="4311600" y="5716274"/>
            <a:ext cx="380346" cy="487726"/>
            <a:chOff x="4311600" y="5716274"/>
            <a:chExt cx="380346" cy="487726"/>
          </a:xfrm>
        </p:grpSpPr>
        <p:sp>
          <p:nvSpPr>
            <p:cNvPr id="44" name="אליפסה 4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48"/>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0" name="קבוצה 49"/>
          <p:cNvGrpSpPr/>
          <p:nvPr/>
        </p:nvGrpSpPr>
        <p:grpSpPr>
          <a:xfrm>
            <a:off x="7435800" y="5647200"/>
            <a:ext cx="412800" cy="565200"/>
            <a:chOff x="7435800" y="5647200"/>
            <a:chExt cx="412800" cy="565200"/>
          </a:xfrm>
        </p:grpSpPr>
        <p:sp>
          <p:nvSpPr>
            <p:cNvPr id="51" name="אליפסה 50"/>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אליפסה 53"/>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אליפסה 54"/>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58" name="Picture 6"/>
          <p:cNvPicPr>
            <a:picLocks noChangeAspect="1" noChangeArrowheads="1"/>
          </p:cNvPicPr>
          <p:nvPr/>
        </p:nvPicPr>
        <p:blipFill>
          <a:blip r:embed="rId22">
            <a:extLst>
              <a:ext uri="{BEBA8EAE-BF5A-486C-A8C5-ECC9F3942E4B}">
                <a14:imgProps xmlns:a14="http://schemas.microsoft.com/office/drawing/2010/main">
                  <a14:imgLayer r:embed="rId2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168518" y="2619366"/>
            <a:ext cx="3111764" cy="50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745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1295400"/>
          </a:xfrm>
        </p:spPr>
        <p:txBody>
          <a:bodyPr>
            <a:normAutofit fontScale="62500" lnSpcReduction="20000"/>
          </a:bodyPr>
          <a:lstStyle/>
          <a:p>
            <a:pPr marL="0" indent="0">
              <a:buNone/>
            </a:pPr>
            <a:r>
              <a:rPr lang="en-US" dirty="0" smtClean="0">
                <a:solidFill>
                  <a:srgbClr val="002060"/>
                </a:solidFill>
              </a:rPr>
              <a:t>Results of PCA, while our center is the Riemannian </a:t>
            </a:r>
            <a:r>
              <a:rPr lang="en-US" dirty="0">
                <a:solidFill>
                  <a:srgbClr val="002060"/>
                </a:solidFill>
              </a:rPr>
              <a:t>mean of whole set of trials</a:t>
            </a:r>
            <a:r>
              <a:rPr lang="en-US" sz="3600" dirty="0">
                <a:solidFill>
                  <a:srgbClr val="002060"/>
                </a:solidFill>
              </a:rPr>
              <a:t>. </a:t>
            </a:r>
          </a:p>
          <a:p>
            <a:pPr marL="0" indent="0">
              <a:buNone/>
            </a:pPr>
            <a:r>
              <a:rPr lang="en-US" dirty="0" smtClean="0">
                <a:solidFill>
                  <a:srgbClr val="002060"/>
                </a:solidFill>
              </a:rPr>
              <a:t> </a:t>
            </a:r>
          </a:p>
          <a:p>
            <a:pPr marL="0" indent="0">
              <a:buNone/>
            </a:pPr>
            <a:r>
              <a:rPr lang="en-US" dirty="0" smtClean="0">
                <a:solidFill>
                  <a:srgbClr val="002060"/>
                </a:solidFill>
              </a:rPr>
              <a:t>Data set: all </a:t>
            </a:r>
            <a:r>
              <a:rPr lang="en-US" dirty="0" smtClean="0">
                <a:solidFill>
                  <a:srgbClr val="002060"/>
                </a:solidFill>
              </a:rPr>
              <a:t>healthy </a:t>
            </a:r>
            <a:r>
              <a:rPr lang="en-US" dirty="0" smtClean="0">
                <a:solidFill>
                  <a:srgbClr val="002060"/>
                </a:solidFill>
              </a:rPr>
              <a:t>subjects</a:t>
            </a:r>
            <a:r>
              <a:rPr lang="en-US" dirty="0" smtClean="0">
                <a:solidFill>
                  <a:srgbClr val="002060"/>
                </a:solidFill>
              </a:rPr>
              <a:t>, all stimulus</a:t>
            </a:r>
            <a:r>
              <a:rPr lang="en-US" dirty="0" smtClean="0">
                <a:solidFill>
                  <a:srgbClr val="002060"/>
                </a:solidFill>
              </a:rPr>
              <a:t>:</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438400"/>
            <a:ext cx="4495799" cy="3370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491840"/>
            <a:ext cx="5167480" cy="3098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8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Schild’s</a:t>
            </a:r>
            <a:r>
              <a:rPr lang="en-US" dirty="0" smtClean="0">
                <a:solidFill>
                  <a:srgbClr val="002060"/>
                </a:solidFill>
              </a:rPr>
              <a:t> Ladder (Parallel Transport)</a:t>
            </a:r>
            <a:endParaRPr lang="he-IL" dirty="0">
              <a:solidFill>
                <a:srgbClr val="002060"/>
              </a:solidFill>
            </a:endParaRPr>
          </a:p>
        </p:txBody>
      </p:sp>
      <p:sp>
        <p:nvSpPr>
          <p:cNvPr id="3"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At this approach, first we </a:t>
            </a:r>
            <a:r>
              <a:rPr lang="en-US" sz="2000" dirty="0">
                <a:solidFill>
                  <a:srgbClr val="002060"/>
                </a:solidFill>
              </a:rPr>
              <a:t>w</a:t>
            </a:r>
            <a:r>
              <a:rPr lang="en-US" sz="2000" dirty="0" smtClean="0">
                <a:solidFill>
                  <a:srgbClr val="002060"/>
                </a:solidFill>
              </a:rPr>
              <a:t>ill calculate the Riemannian mean for each subject. </a:t>
            </a:r>
          </a:p>
          <a:p>
            <a:pPr marL="0" indent="0" algn="just">
              <a:buNone/>
            </a:pPr>
            <a:endParaRPr lang="en-US" sz="2200" dirty="0" smtClean="0">
              <a:solidFill>
                <a:srgbClr val="002060"/>
              </a:solidFill>
            </a:endParaRPr>
          </a:p>
          <a:p>
            <a:pPr marL="0" indent="0" algn="just">
              <a:buNone/>
            </a:pPr>
            <a:r>
              <a:rPr lang="en-US" dirty="0" smtClean="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4438426" y="535658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i="1">
                                  <a:latin typeface="Cambria Math"/>
                                </a:rPr>
                                <m:t>𝑖</m:t>
                              </m:r>
                            </m:sub>
                          </m:sSub>
                        </m:e>
                      </m:acc>
                    </m:oMath>
                  </m:oMathPara>
                </a14:m>
                <a:endParaRPr lang="he-IL" dirty="0"/>
              </a:p>
            </p:txBody>
          </p:sp>
        </mc:Choice>
        <mc:Fallback xmlns="">
          <p:sp>
            <p:nvSpPr>
              <p:cNvPr id="8" name="TextBox 7"/>
              <p:cNvSpPr txBox="1">
                <a:spLocks noRot="1" noChangeAspect="1" noMove="1" noResize="1" noEditPoints="1" noAdjustHandles="1" noChangeArrowheads="1" noChangeShapeType="1" noTextEdit="1"/>
              </p:cNvSpPr>
              <p:nvPr/>
            </p:nvSpPr>
            <p:spPr>
              <a:xfrm>
                <a:off x="4438426" y="5356584"/>
                <a:ext cx="342900" cy="369332"/>
              </a:xfrm>
              <a:prstGeom prst="rect">
                <a:avLst/>
              </a:prstGeom>
              <a:blipFill rotWithShape="1">
                <a:blip r:embed="rId2"/>
                <a:stretch>
                  <a:fillRect b="-3333"/>
                </a:stretch>
              </a:blipFill>
            </p:spPr>
            <p:txBody>
              <a:bodyPr/>
              <a:lstStyle/>
              <a:p>
                <a:r>
                  <a:rPr lang="he-IL">
                    <a:noFill/>
                  </a:rPr>
                  <a:t> </a:t>
                </a:r>
              </a:p>
            </p:txBody>
          </p:sp>
        </mc:Fallback>
      </mc:AlternateContent>
      <p:sp>
        <p:nvSpPr>
          <p:cNvPr id="18" name="TextBox 17"/>
          <p:cNvSpPr txBox="1"/>
          <p:nvPr/>
        </p:nvSpPr>
        <p:spPr>
          <a:xfrm>
            <a:off x="6248066" y="6166866"/>
            <a:ext cx="706753" cy="461665"/>
          </a:xfrm>
          <a:prstGeom prst="rect">
            <a:avLst/>
          </a:prstGeom>
          <a:noFill/>
        </p:spPr>
        <p:txBody>
          <a:bodyPr wrap="square" rtlCol="1">
            <a:spAutoFit/>
          </a:bodyPr>
          <a:lstStyle/>
          <a:p>
            <a:r>
              <a:rPr lang="en-US" sz="2400" dirty="0" smtClean="0"/>
              <a:t>ʍ</a:t>
            </a:r>
            <a:endParaRPr lang="he-IL" sz="2400" dirty="0"/>
          </a:p>
        </p:txBody>
      </p:sp>
      <mc:AlternateContent xmlns:mc="http://schemas.openxmlformats.org/markup-compatibility/2006" xmlns:a14="http://schemas.microsoft.com/office/drawing/2010/main">
        <mc:Choice Requires="a14">
          <p:sp>
            <p:nvSpPr>
              <p:cNvPr id="25" name="TextBox 24"/>
              <p:cNvSpPr txBox="1"/>
              <p:nvPr/>
            </p:nvSpPr>
            <p:spPr>
              <a:xfrm>
                <a:off x="7161512" y="5767235"/>
                <a:ext cx="342900" cy="39671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b="0" i="1" smtClean="0">
                                  <a:latin typeface="Cambria Math"/>
                                </a:rPr>
                                <m:t>𝑗</m:t>
                              </m:r>
                            </m:sub>
                          </m:sSub>
                        </m:e>
                      </m:acc>
                    </m:oMath>
                  </m:oMathPara>
                </a14:m>
                <a:endParaRPr lang="he-IL" dirty="0"/>
              </a:p>
            </p:txBody>
          </p:sp>
        </mc:Choice>
        <mc:Fallback xmlns="">
          <p:sp>
            <p:nvSpPr>
              <p:cNvPr id="25" name="TextBox 24"/>
              <p:cNvSpPr txBox="1">
                <a:spLocks noRot="1" noChangeAspect="1" noMove="1" noResize="1" noEditPoints="1" noAdjustHandles="1" noChangeArrowheads="1" noChangeShapeType="1" noTextEdit="1"/>
              </p:cNvSpPr>
              <p:nvPr/>
            </p:nvSpPr>
            <p:spPr>
              <a:xfrm>
                <a:off x="7161512" y="5767235"/>
                <a:ext cx="342900" cy="396712"/>
              </a:xfrm>
              <a:prstGeom prst="rect">
                <a:avLst/>
              </a:prstGeom>
              <a:blipFill rotWithShape="1">
                <a:blip r:embed="rId3"/>
                <a:stretch>
                  <a:fillRect r="-3571" b="-6154"/>
                </a:stretch>
              </a:blipFill>
            </p:spPr>
            <p:txBody>
              <a:bodyPr/>
              <a:lstStyle/>
              <a:p>
                <a:r>
                  <a:rPr lang="he-IL">
                    <a:noFill/>
                  </a:rPr>
                  <a:t> </a:t>
                </a:r>
              </a:p>
            </p:txBody>
          </p:sp>
        </mc:Fallback>
      </mc:AlternateContent>
      <p:sp>
        <p:nvSpPr>
          <p:cNvPr id="31" name="TextBox 30"/>
          <p:cNvSpPr txBox="1"/>
          <p:nvPr/>
        </p:nvSpPr>
        <p:spPr>
          <a:xfrm>
            <a:off x="389068" y="3420070"/>
            <a:ext cx="8458200" cy="923330"/>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After transferring all of the trials, we will project them on a tangent space located at our chosen </a:t>
            </a:r>
            <a:r>
              <a:rPr lang="en-US" sz="2000" dirty="0" smtClean="0">
                <a:solidFill>
                  <a:srgbClr val="002060"/>
                </a:solidFill>
              </a:rPr>
              <a:t>mean, just as in the standard method.</a:t>
            </a:r>
            <a:endParaRPr lang="en-US" sz="2000" dirty="0">
              <a:solidFill>
                <a:srgbClr val="002060"/>
              </a:solidFill>
            </a:endParaRPr>
          </a:p>
          <a:p>
            <a:endParaRPr lang="he-IL" dirty="0"/>
          </a:p>
        </p:txBody>
      </p:sp>
      <p:sp>
        <p:nvSpPr>
          <p:cNvPr id="32" name="TextBox 31"/>
          <p:cNvSpPr txBox="1"/>
          <p:nvPr/>
        </p:nvSpPr>
        <p:spPr>
          <a:xfrm>
            <a:off x="381000" y="2457271"/>
            <a:ext cx="8458200" cy="1200329"/>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Then, using parallel transport, we will locate all SPD matrices (which present our trials) around our chosen mean, in a way that will preserve the original structure, by using Riemannian matric properties.</a:t>
            </a:r>
          </a:p>
          <a:p>
            <a:endParaRPr lang="he-IL" dirty="0"/>
          </a:p>
        </p:txBody>
      </p:sp>
      <p:pic>
        <p:nvPicPr>
          <p:cNvPr id="128"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p:sp>
        <p:nvSpPr>
          <p:cNvPr id="134" name="אליפסה 133"/>
          <p:cNvSpPr/>
          <p:nvPr/>
        </p:nvSpPr>
        <p:spPr>
          <a:xfrm>
            <a:off x="4438426" y="6053448"/>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p:cNvSpPr/>
          <p:nvPr/>
        </p:nvSpPr>
        <p:spPr>
          <a:xfrm>
            <a:off x="7620000" y="5968345"/>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136" name="TextBox 135"/>
              <p:cNvSpPr txBox="1"/>
              <p:nvPr/>
            </p:nvSpPr>
            <p:spPr>
              <a:xfrm>
                <a:off x="1219200" y="6096000"/>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sz="1400" i="1" smtClean="0">
                              <a:latin typeface="Cambria Math"/>
                            </a:rPr>
                          </m:ctrlPr>
                        </m:accPr>
                        <m:e>
                          <m:sSub>
                            <m:sSubPr>
                              <m:ctrlPr>
                                <a:rPr lang="he-IL" sz="1400" i="1">
                                  <a:latin typeface="Cambria Math"/>
                                </a:rPr>
                              </m:ctrlPr>
                            </m:sSubPr>
                            <m:e>
                              <m:r>
                                <a:rPr lang="en-US" sz="1400" i="1">
                                  <a:latin typeface="Cambria Math"/>
                                </a:rPr>
                                <m:t>𝑃</m:t>
                              </m:r>
                            </m:e>
                            <m:sub>
                              <m:r>
                                <a:rPr lang="en-US" sz="1400" i="1">
                                  <a:latin typeface="Cambria Math"/>
                                </a:rPr>
                                <m:t>𝑖</m:t>
                              </m:r>
                            </m:sub>
                          </m:sSub>
                        </m:e>
                      </m:acc>
                      <m:r>
                        <a:rPr lang="en-US" sz="1400" i="1">
                          <a:latin typeface="Cambria Math"/>
                        </a:rPr>
                        <m:t>,</m:t>
                      </m:r>
                      <m:r>
                        <a:rPr lang="en-US" sz="1400" i="1">
                          <a:latin typeface="Cambria Math"/>
                        </a:rPr>
                        <m:t>𝑅𝑖𝑒𝑚𝑎𝑛𝑛𝑖𝑎𝑛</m:t>
                      </m:r>
                      <m:r>
                        <a:rPr lang="en-US" sz="1400" i="1">
                          <a:latin typeface="Cambria Math"/>
                        </a:rPr>
                        <m:t> </m:t>
                      </m:r>
                      <m:r>
                        <a:rPr lang="en-US" sz="1400" i="1">
                          <a:latin typeface="Cambria Math"/>
                        </a:rPr>
                        <m:t>𝑚𝑒𝑎𝑛</m:t>
                      </m:r>
                      <m:r>
                        <a:rPr lang="en-US" sz="1400" b="0" i="1" smtClean="0">
                          <a:latin typeface="Cambria Math"/>
                        </a:rPr>
                        <m:t> </m:t>
                      </m:r>
                      <m:r>
                        <a:rPr lang="en-US" sz="1400" i="1">
                          <a:latin typeface="Cambria Math"/>
                        </a:rPr>
                        <m:t>𝑜𝑓</m:t>
                      </m:r>
                      <m:r>
                        <a:rPr lang="en-US" sz="1400" i="1">
                          <a:latin typeface="Cambria Math"/>
                        </a:rPr>
                        <m:t> </m:t>
                      </m:r>
                      <m:r>
                        <a:rPr lang="en-US" sz="1400" b="0" i="1" smtClean="0">
                          <a:latin typeface="Cambria Math"/>
                        </a:rPr>
                        <m:t>𝑠𝑢𝑏𝑗𝑒𝑐𝑡</m:t>
                      </m:r>
                      <m:r>
                        <a:rPr lang="en-US" sz="1400" b="0" i="1" smtClean="0">
                          <a:latin typeface="Cambria Math"/>
                        </a:rPr>
                        <m:t> </m:t>
                      </m:r>
                      <m:r>
                        <a:rPr lang="en-US" sz="1400" b="0" i="1" smtClean="0">
                          <a:latin typeface="Cambria Math"/>
                        </a:rPr>
                        <m:t>𝑖</m:t>
                      </m:r>
                    </m:oMath>
                  </m:oMathPara>
                </a14:m>
                <a:endParaRPr lang="he-IL" sz="1400" dirty="0"/>
              </a:p>
            </p:txBody>
          </p:sp>
        </mc:Choice>
        <mc:Fallback>
          <p:sp>
            <p:nvSpPr>
              <p:cNvPr id="136" name="TextBox 135"/>
              <p:cNvSpPr txBox="1">
                <a:spLocks noRot="1" noChangeAspect="1" noMove="1" noResize="1" noEditPoints="1" noAdjustHandles="1" noChangeArrowheads="1" noChangeShapeType="1" noTextEdit="1"/>
              </p:cNvSpPr>
              <p:nvPr/>
            </p:nvSpPr>
            <p:spPr>
              <a:xfrm>
                <a:off x="1219200" y="6096000"/>
                <a:ext cx="2642795" cy="307777"/>
              </a:xfrm>
              <a:prstGeom prst="rect">
                <a:avLst/>
              </a:prstGeom>
              <a:blipFill rotWithShape="1">
                <a:blip r:embed="rId5"/>
                <a:stretch>
                  <a:fillRect r="-4839" b="-10000"/>
                </a:stretch>
              </a:blipFill>
            </p:spPr>
            <p:txBody>
              <a:bodyPr/>
              <a:lstStyle/>
              <a:p>
                <a:r>
                  <a:rPr lang="he-IL">
                    <a:noFill/>
                  </a:rPr>
                  <a:t> </a:t>
                </a:r>
              </a:p>
            </p:txBody>
          </p:sp>
        </mc:Fallback>
      </mc:AlternateContent>
      <p:cxnSp>
        <p:nvCxnSpPr>
          <p:cNvPr id="138" name="מחבר חץ ישר 137"/>
          <p:cNvCxnSpPr/>
          <p:nvPr/>
        </p:nvCxnSpPr>
        <p:spPr>
          <a:xfrm flipV="1">
            <a:off x="3938195" y="6071256"/>
            <a:ext cx="424031" cy="371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אליפסה 138"/>
          <p:cNvSpPr/>
          <p:nvPr/>
        </p:nvSpPr>
        <p:spPr>
          <a:xfrm>
            <a:off x="4447951" y="6044545"/>
            <a:ext cx="124049" cy="127655"/>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p:cNvSpPr/>
          <p:nvPr/>
        </p:nvSpPr>
        <p:spPr>
          <a:xfrm>
            <a:off x="7620000" y="5968345"/>
            <a:ext cx="124049" cy="127655"/>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p:cNvSpPr/>
          <p:nvPr/>
        </p:nvSpPr>
        <p:spPr>
          <a:xfrm>
            <a:off x="5943600" y="5105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TextBox 144"/>
          <p:cNvSpPr txBox="1"/>
          <p:nvPr/>
        </p:nvSpPr>
        <p:spPr>
          <a:xfrm>
            <a:off x="381000" y="2066092"/>
            <a:ext cx="9144000" cy="677108"/>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smtClean="0">
                <a:solidFill>
                  <a:srgbClr val="002060"/>
                </a:solidFill>
              </a:rPr>
              <a:t>Then we calculate </a:t>
            </a:r>
            <a:r>
              <a:rPr lang="en-US" sz="2000" dirty="0">
                <a:solidFill>
                  <a:srgbClr val="002060"/>
                </a:solidFill>
              </a:rPr>
              <a:t>Riemannian mean </a:t>
            </a:r>
            <a:r>
              <a:rPr lang="en-US" sz="2000" dirty="0" smtClean="0">
                <a:solidFill>
                  <a:srgbClr val="002060"/>
                </a:solidFill>
              </a:rPr>
              <a:t>over all Riemannian means.</a:t>
            </a:r>
            <a:endParaRPr lang="en-US" sz="2000" dirty="0">
              <a:solidFill>
                <a:srgbClr val="002060"/>
              </a:solidFill>
            </a:endParaRPr>
          </a:p>
          <a:p>
            <a:endParaRPr lang="he-IL" dirty="0"/>
          </a:p>
        </p:txBody>
      </p:sp>
      <p:grpSp>
        <p:nvGrpSpPr>
          <p:cNvPr id="33" name="קבוצה 32"/>
          <p:cNvGrpSpPr/>
          <p:nvPr/>
        </p:nvGrpSpPr>
        <p:grpSpPr>
          <a:xfrm>
            <a:off x="4267200" y="5872874"/>
            <a:ext cx="533400" cy="527926"/>
            <a:chOff x="4311600" y="5716274"/>
            <a:chExt cx="533400" cy="527926"/>
          </a:xfrm>
        </p:grpSpPr>
        <p:sp>
          <p:nvSpPr>
            <p:cNvPr id="34" name="אליפסה 33"/>
            <p:cNvSpPr/>
            <p:nvPr/>
          </p:nvSpPr>
          <p:spPr>
            <a:xfrm>
              <a:off x="4737000" y="5852326"/>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אליפסה 34"/>
            <p:cNvSpPr/>
            <p:nvPr/>
          </p:nvSpPr>
          <p:spPr>
            <a:xfrm>
              <a:off x="4311600" y="60198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אליפסה 35"/>
            <p:cNvSpPr/>
            <p:nvPr/>
          </p:nvSpPr>
          <p:spPr>
            <a:xfrm>
              <a:off x="4508400" y="61362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אליפסה 36"/>
            <p:cNvSpPr/>
            <p:nvPr/>
          </p:nvSpPr>
          <p:spPr>
            <a:xfrm>
              <a:off x="4416605" y="5716274"/>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8" name="קבוצה 37"/>
          <p:cNvGrpSpPr/>
          <p:nvPr/>
        </p:nvGrpSpPr>
        <p:grpSpPr>
          <a:xfrm>
            <a:off x="7467600" y="5715000"/>
            <a:ext cx="533400" cy="609600"/>
            <a:chOff x="7435800" y="5602800"/>
            <a:chExt cx="533400" cy="609600"/>
          </a:xfrm>
        </p:grpSpPr>
        <p:sp>
          <p:nvSpPr>
            <p:cNvPr id="39" name="אליפסה 38"/>
            <p:cNvSpPr/>
            <p:nvPr/>
          </p:nvSpPr>
          <p:spPr>
            <a:xfrm>
              <a:off x="7588200" y="5602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אליפסה 39"/>
            <p:cNvSpPr/>
            <p:nvPr/>
          </p:nvSpPr>
          <p:spPr>
            <a:xfrm>
              <a:off x="7435800" y="5911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אליפסה 40"/>
            <p:cNvSpPr/>
            <p:nvPr/>
          </p:nvSpPr>
          <p:spPr>
            <a:xfrm>
              <a:off x="7861200" y="57996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אליפסה 41"/>
            <p:cNvSpPr/>
            <p:nvPr/>
          </p:nvSpPr>
          <p:spPr>
            <a:xfrm>
              <a:off x="7620000" y="61044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9" name="קבוצה 48"/>
          <p:cNvGrpSpPr/>
          <p:nvPr/>
        </p:nvGrpSpPr>
        <p:grpSpPr>
          <a:xfrm>
            <a:off x="3505200" y="4724400"/>
            <a:ext cx="5553687" cy="673794"/>
            <a:chOff x="367476" y="4931381"/>
            <a:chExt cx="5894102" cy="935160"/>
          </a:xfrm>
        </p:grpSpPr>
        <p:sp>
          <p:nvSpPr>
            <p:cNvPr id="50" name="מקבילית 49"/>
            <p:cNvSpPr/>
            <p:nvPr/>
          </p:nvSpPr>
          <p:spPr>
            <a:xfrm rot="190929">
              <a:off x="367476" y="4944375"/>
              <a:ext cx="5894102" cy="922166"/>
            </a:xfrm>
            <a:prstGeom prst="parallelogram">
              <a:avLst>
                <a:gd name="adj" fmla="val 233249"/>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1" name="TextBox 50"/>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144" name="TextBox 143"/>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6"/>
                  <a:stretch>
                    <a:fillRect r="-12727" b="-24490"/>
                  </a:stretch>
                </a:blipFill>
              </p:spPr>
              <p:txBody>
                <a:bodyPr/>
                <a:lstStyle/>
                <a:p>
                  <a:r>
                    <a:rPr lang="he-IL">
                      <a:noFill/>
                    </a:rPr>
                    <a:t> </a:t>
                  </a:r>
                </a:p>
              </p:txBody>
            </p:sp>
          </mc:Fallback>
        </mc:AlternateContent>
      </p:grpSp>
      <p:sp>
        <p:nvSpPr>
          <p:cNvPr id="55" name="מציין מיקום תוכן 2"/>
          <p:cNvSpPr txBox="1">
            <a:spLocks/>
          </p:cNvSpPr>
          <p:nvPr/>
        </p:nvSpPr>
        <p:spPr>
          <a:xfrm>
            <a:off x="381000" y="4114800"/>
            <a:ext cx="6248400" cy="533400"/>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smtClean="0">
                <a:solidFill>
                  <a:srgbClr val="002060"/>
                </a:solidFill>
              </a:rPr>
              <a:t>How will we transfer the matrices wisely?</a:t>
            </a:r>
          </a:p>
          <a:p>
            <a:pPr marL="0" indent="0">
              <a:buFont typeface="Arial" panose="020B0604020202020204" pitchFamily="34" charset="0"/>
              <a:buNone/>
            </a:pPr>
            <a:endParaRPr lang="he-IL" sz="3600" dirty="0"/>
          </a:p>
        </p:txBody>
      </p:sp>
    </p:spTree>
    <p:extLst>
      <p:ext uri="{BB962C8B-B14F-4D97-AF65-F5344CB8AC3E}">
        <p14:creationId xmlns:p14="http://schemas.microsoft.com/office/powerpoint/2010/main" val="372389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16667E-6 8.0037E-7 C -0.00434 -0.00486 -0.00972 -0.0081 -0.01562 -0.01018 C -0.02274 -0.01666 -0.01145 -0.00694 -0.02239 -0.01457 C -0.02621 -0.01735 -0.02899 -0.02151 -0.03229 -0.02452 C -0.03437 -0.02614 -0.0368 -0.0273 -0.03906 -0.02868 C -0.04027 -0.02938 -0.04236 -0.031 -0.04236 -0.03077 C -0.04704 -0.03794 -0.04184 -0.03146 -0.04791 -0.03539 C -0.04982 -0.03632 -0.05086 -0.03863 -0.0526 -0.03979 C -0.05572 -0.0421 -0.0592 -0.04395 -0.0625 -0.0465 C -0.06753 -0.04973 -0.07187 -0.0539 -0.07691 -0.05737 C -0.08072 -0.06269 -0.08402 -0.06593 -0.09045 -0.06708 C -0.09149 -0.06824 -0.09236 -0.06963 -0.09375 -0.07032 C -0.09461 -0.07102 -0.09635 -0.07078 -0.09704 -0.07171 C -0.09774 -0.0724 -0.09739 -0.07402 -0.09809 -0.07495 C -0.10052 -0.07796 -0.10434 -0.07981 -0.10711 -0.08258 C -0.10885 -0.0842 -0.11163 -0.08397 -0.11371 -0.08466 C -0.11753 -0.08582 -0.12013 -0.0879 -0.12395 -0.08906 C -0.12934 -0.09461 -0.13802 -0.09646 -0.14513 -0.09993 C -0.15086 -0.10294 -0.14982 -0.10502 -0.15711 -0.10664 C -0.16302 -0.11219 -0.16579 -0.11312 -0.17291 -0.11751 C -0.17395 -0.11821 -0.17517 -0.1189 -0.17638 -0.11959 C -0.17743 -0.12052 -0.17847 -0.12121 -0.17968 -0.12168 C -0.18055 -0.12237 -0.18177 -0.12399 -0.18177 -0.12399 " pathEditMode="relative" rAng="0" ptsTypes="ffffffffffffffffffffffA">
                                      <p:cBhvr>
                                        <p:cTn id="11" dur="2000" fill="hold"/>
                                        <p:tgtEl>
                                          <p:spTgt spid="140"/>
                                        </p:tgtEl>
                                        <p:attrNameLst>
                                          <p:attrName>ppt_x</p:attrName>
                                          <p:attrName>ppt_y</p:attrName>
                                        </p:attrNameLst>
                                      </p:cBhvr>
                                      <p:rCtr x="-9097" y="-6199"/>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8.33333E-7 -2.60005E-6 C 0.00503 -0.00185 0.01042 -0.00324 0.01562 -0.00509 C 0.01944 -0.00763 0.02396 -0.01249 0.02795 -0.01388 C 0.03403 -0.02012 0.03958 -0.02567 0.04601 -0.03099 C 0.04844 -0.03539 0.04965 -0.03701 0.05417 -0.03863 C 0.05885 -0.0458 0.0658 -0.05274 0.07222 -0.05829 C 0.07552 -0.06153 0.08229 -0.06708 0.08229 -0.06685 C 0.08871 -0.07749 0.10104 -0.0835 0.10955 -0.09206 C 0.11042 -0.09299 0.11076 -0.09461 0.1118 -0.09576 C 0.11371 -0.09761 0.1184 -0.10039 0.1184 -0.10039 C 0.12465 -0.1108 0.11649 -0.09854 0.12413 -0.10548 C 0.12535 -0.10617 0.12535 -0.10802 0.12656 -0.10918 C 0.12743 -0.10987 0.12882 -0.10987 0.12986 -0.11057 C 0.13403 -0.11358 0.13646 -0.11635 0.14115 -0.11797 C 0.14809 -0.12352 0.1559 -0.13509 0.1651 -0.13509 " pathEditMode="relative" rAng="0" ptsTypes="ffffffffffffffA">
                                      <p:cBhvr>
                                        <p:cTn id="15" dur="2000" fill="hold"/>
                                        <p:tgtEl>
                                          <p:spTgt spid="139"/>
                                        </p:tgtEl>
                                        <p:attrNameLst>
                                          <p:attrName>ppt_x</p:attrName>
                                          <p:attrName>ppt_y</p:attrName>
                                        </p:attrNameLst>
                                      </p:cBhvr>
                                      <p:rCtr x="8247" y="-6755"/>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500"/>
                                        <p:tgtEl>
                                          <p:spTgt spid="1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2.77778E-6 -7.54569E-6 C -0.00087 -0.0118 0.00017 -0.01481 -0.00521 -0.02244 C -0.00556 -0.02383 -0.00556 -0.02568 -0.00625 -0.02661 C -0.00799 -0.02892 -0.0125 -0.03216 -0.0125 -0.03216 C -0.01441 -0.04002 -0.01181 -0.03332 -0.01684 -0.03771 C -0.0217 -0.04187 -0.02465 -0.04905 -0.02934 -0.05321 C -0.03281 -0.05969 -0.03924 -0.06362 -0.04514 -0.0657 C -0.04722 -0.06755 -0.04913 -0.07033 -0.05156 -0.07148 C -0.05261 -0.07195 -0.05365 -0.07218 -0.05469 -0.07287 C -0.06024 -0.07704 -0.0625 -0.08074 -0.0684 -0.08259 C -0.07344 -0.0893 -0.08038 -0.09508 -0.08733 -0.09809 C -0.09514 -0.10849 -0.1066 -0.11474 -0.11684 -0.11914 C -0.12413 -0.12561 -0.12899 -0.12677 -0.13785 -0.12885 C -0.16875 -0.12769 -0.16493 -0.13024 -0.18212 -0.12469 C -0.18559 -0.12145 -0.18438 -0.12307 -0.18629 -0.12052 " pathEditMode="relative" ptsTypes="ffffffffffffffA">
                                      <p:cBhvr>
                                        <p:cTn id="29" dur="2000" fill="hold"/>
                                        <p:tgtEl>
                                          <p:spTgt spid="38"/>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1.11111E-6 -9.43326E-6 C 0.0007 -0.0081 0.00087 -0.01967 0.00452 -0.02684 C 0.00608 -0.03008 0.00851 -0.03262 0.01007 -0.03586 C 0.01146 -0.04187 0.01407 -0.04442 0.01789 -0.04789 C 0.01823 -0.04928 0.01823 -0.05113 0.0191 -0.05228 C 0.02101 -0.05483 0.0257 -0.0583 0.0257 -0.0583 C 0.0323 -0.07125 0.03976 -0.07542 0.04827 -0.08536 C 0.05382 -0.09184 0.05521 -0.09577 0.06181 -0.09878 C 0.06754 -0.11011 0.07934 -0.11266 0.0875 -0.1196 C 0.09098 -0.12677 0.0948 -0.12376 0.1 -0.12723 C 0.11667 -0.13857 0.13803 -0.13672 0.15608 -0.13764 C 0.15938 -0.13718 0.16615 -0.13625 0.16615 -0.13625 C 0.16546 -0.13625 0.16476 -0.13625 0.16407 -0.13625 " pathEditMode="relative" ptsTypes="ffffffffffffA">
                                      <p:cBhvr>
                                        <p:cTn id="33" dur="2000" fill="hold"/>
                                        <p:tgtEl>
                                          <p:spTgt spid="33"/>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139" grpId="0" animBg="1"/>
      <p:bldP spid="140" grpId="0" animBg="1"/>
      <p:bldP spid="141" grpId="0" animBg="1"/>
      <p:bldP spid="145"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18</a:t>
            </a:fld>
            <a:endParaRPr lang="en-US"/>
          </a:p>
        </p:txBody>
      </p:sp>
      <p:sp>
        <p:nvSpPr>
          <p:cNvPr id="5" name="TextBox 4"/>
          <p:cNvSpPr txBox="1"/>
          <p:nvPr/>
        </p:nvSpPr>
        <p:spPr>
          <a:xfrm>
            <a:off x="238652" y="701040"/>
            <a:ext cx="8448148" cy="677108"/>
          </a:xfrm>
          <a:prstGeom prst="rect">
            <a:avLst/>
          </a:prstGeom>
          <a:noFill/>
        </p:spPr>
        <p:txBody>
          <a:bodyPr wrap="square" rtlCol="1">
            <a:spAutoFit/>
          </a:bodyPr>
          <a:lstStyle/>
          <a:p>
            <a:r>
              <a:rPr lang="en-US" sz="2000" dirty="0">
                <a:solidFill>
                  <a:srgbClr val="002060"/>
                </a:solidFill>
              </a:rPr>
              <a:t>F</a:t>
            </a:r>
            <a:r>
              <a:rPr lang="en-US" sz="2000" dirty="0" smtClean="0">
                <a:solidFill>
                  <a:srgbClr val="002060"/>
                </a:solidFill>
              </a:rPr>
              <a:t>irst, we will review the parallel </a:t>
            </a:r>
            <a:r>
              <a:rPr lang="en-US" sz="2000" dirty="0">
                <a:solidFill>
                  <a:srgbClr val="002060"/>
                </a:solidFill>
              </a:rPr>
              <a:t>definition of vectors in the Riemannian </a:t>
            </a:r>
            <a:r>
              <a:rPr lang="en-US" sz="2000" dirty="0">
                <a:solidFill>
                  <a:srgbClr val="002060"/>
                </a:solidFill>
              </a:rPr>
              <a:t>matric</a:t>
            </a:r>
            <a:r>
              <a:rPr lang="en-US" sz="2000" dirty="0">
                <a:solidFill>
                  <a:srgbClr val="002060"/>
                </a:solidFill>
              </a:rPr>
              <a:t>:</a:t>
            </a:r>
          </a:p>
          <a:p>
            <a:endParaRPr lang="he-IL" dirty="0"/>
          </a:p>
        </p:txBody>
      </p:sp>
      <p:cxnSp>
        <p:nvCxnSpPr>
          <p:cNvPr id="7" name="מחבר חץ ישר 6"/>
          <p:cNvCxnSpPr/>
          <p:nvPr/>
        </p:nvCxnSpPr>
        <p:spPr>
          <a:xfrm>
            <a:off x="4495800" y="1997971"/>
            <a:ext cx="0" cy="838200"/>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grpSp>
        <p:nvGrpSpPr>
          <p:cNvPr id="31" name="קבוצה 30"/>
          <p:cNvGrpSpPr/>
          <p:nvPr/>
        </p:nvGrpSpPr>
        <p:grpSpPr>
          <a:xfrm>
            <a:off x="4509975" y="1524000"/>
            <a:ext cx="1482225" cy="473972"/>
            <a:chOff x="2832430" y="4674056"/>
            <a:chExt cx="1436000" cy="507544"/>
          </a:xfrm>
        </p:grpSpPr>
        <p:cxnSp>
          <p:nvCxnSpPr>
            <p:cNvPr id="8" name="מחבר חץ ישר 7"/>
            <p:cNvCxnSpPr/>
            <p:nvPr/>
          </p:nvCxnSpPr>
          <p:spPr>
            <a:xfrm flipH="1">
              <a:off x="2832430" y="5014524"/>
              <a:ext cx="1436000"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200663" y="4674056"/>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r>
                              <a:rPr lang="en-US" b="0" i="1" smtClean="0">
                                <a:latin typeface="Cambria Math"/>
                              </a:rPr>
                              <m:t>𝑥𝑦</m:t>
                            </m:r>
                          </m:e>
                        </m:acc>
                      </m:oMath>
                    </m:oMathPara>
                  </a14:m>
                  <a:endParaRPr lang="he-IL" dirty="0"/>
                </a:p>
              </p:txBody>
            </p:sp>
          </mc:Choice>
          <mc:Fallback>
            <p:sp>
              <p:nvSpPr>
                <p:cNvPr id="9" name="TextBox 8"/>
                <p:cNvSpPr txBox="1">
                  <a:spLocks noRot="1" noChangeAspect="1" noMove="1" noResize="1" noEditPoints="1" noAdjustHandles="1" noChangeArrowheads="1" noChangeShapeType="1" noTextEdit="1"/>
                </p:cNvSpPr>
                <p:nvPr/>
              </p:nvSpPr>
              <p:spPr>
                <a:xfrm>
                  <a:off x="3200663" y="4674056"/>
                  <a:ext cx="342900" cy="369332"/>
                </a:xfrm>
                <a:prstGeom prst="rect">
                  <a:avLst/>
                </a:prstGeom>
                <a:blipFill rotWithShape="1">
                  <a:blip r:embed="rId2"/>
                  <a:stretch>
                    <a:fillRect r="-22414" b="-14035"/>
                  </a:stretch>
                </a:blipFill>
              </p:spPr>
              <p:txBody>
                <a:bodyPr/>
                <a:lstStyle/>
                <a:p>
                  <a:r>
                    <a:rPr lang="he-IL">
                      <a:noFill/>
                    </a:rPr>
                    <a:t> </a:t>
                  </a:r>
                </a:p>
              </p:txBody>
            </p:sp>
          </mc:Fallback>
        </mc:AlternateContent>
      </p:grpSp>
      <mc:AlternateContent xmlns:mc="http://schemas.openxmlformats.org/markup-compatibility/2006">
        <mc:Choice xmlns:a14="http://schemas.microsoft.com/office/drawing/2010/main" Requires="a14">
          <p:sp>
            <p:nvSpPr>
              <p:cNvPr id="10" name="TextBox 9"/>
              <p:cNvSpPr txBox="1"/>
              <p:nvPr/>
            </p:nvSpPr>
            <p:spPr>
              <a:xfrm>
                <a:off x="762000" y="1703537"/>
                <a:ext cx="2290034" cy="470065"/>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2400" i="1" smtClean="0">
                              <a:latin typeface="Cambria Math"/>
                            </a:rPr>
                          </m:ctrlPr>
                        </m:sSubPr>
                        <m:e>
                          <m:acc>
                            <m:accPr>
                              <m:chr m:val="⃗"/>
                              <m:ctrlPr>
                                <a:rPr lang="en-US" sz="2400" i="1">
                                  <a:latin typeface="Cambria Math"/>
                                </a:rPr>
                              </m:ctrlPr>
                            </m:accPr>
                            <m:e>
                              <m:r>
                                <a:rPr lang="en-US" sz="2400" i="1">
                                  <a:latin typeface="Cambria Math"/>
                                </a:rPr>
                                <m:t>𝑥𝑦</m:t>
                              </m:r>
                            </m:e>
                          </m:acc>
                          <m:r>
                            <m:rPr>
                              <m:nor/>
                            </m:rPr>
                            <a:rPr lang="he-IL" sz="2400" dirty="0"/>
                            <m:t> </m:t>
                          </m:r>
                          <m:r>
                            <a:rPr lang="en-US" sz="2400" b="0" i="1" dirty="0" smtClean="0">
                              <a:latin typeface="Cambria Math"/>
                            </a:rPr>
                            <m:t>= </m:t>
                          </m:r>
                          <m:r>
                            <a:rPr lang="en-US" sz="2400" b="0" i="1" smtClean="0">
                              <a:latin typeface="Cambria Math"/>
                            </a:rPr>
                            <m:t>𝐿𝑜𝑔</m:t>
                          </m:r>
                        </m:e>
                        <m:sub>
                          <m:r>
                            <a:rPr lang="en-US" sz="2400" b="0" i="1" smtClean="0">
                              <a:latin typeface="Cambria Math"/>
                            </a:rPr>
                            <m:t>𝑥</m:t>
                          </m:r>
                        </m:sub>
                      </m:sSub>
                      <m:r>
                        <a:rPr lang="en-US" sz="2400" b="0" i="1" smtClean="0">
                          <a:latin typeface="Cambria Math"/>
                        </a:rPr>
                        <m:t>(</m:t>
                      </m:r>
                      <m:r>
                        <a:rPr lang="en-US" sz="2400" b="0" i="1" smtClean="0">
                          <a:latin typeface="Cambria Math"/>
                        </a:rPr>
                        <m:t> </m:t>
                      </m:r>
                      <m:r>
                        <a:rPr lang="en-US" sz="2400" b="0" i="1" smtClean="0">
                          <a:latin typeface="Cambria Math"/>
                        </a:rPr>
                        <m:t>𝑦</m:t>
                      </m:r>
                      <m:r>
                        <a:rPr lang="en-US" sz="2400" b="0" i="1" smtClean="0">
                          <a:latin typeface="Cambria Math"/>
                        </a:rPr>
                        <m:t> )</m:t>
                      </m:r>
                    </m:oMath>
                  </m:oMathPara>
                </a14:m>
                <a:endParaRPr lang="he-IL" sz="2400" dirty="0"/>
              </a:p>
            </p:txBody>
          </p:sp>
        </mc:Choice>
        <mc:Fallback>
          <p:sp>
            <p:nvSpPr>
              <p:cNvPr id="10" name="TextBox 9"/>
              <p:cNvSpPr txBox="1">
                <a:spLocks noRot="1" noChangeAspect="1" noMove="1" noResize="1" noEditPoints="1" noAdjustHandles="1" noChangeArrowheads="1" noChangeShapeType="1" noTextEdit="1"/>
              </p:cNvSpPr>
              <p:nvPr/>
            </p:nvSpPr>
            <p:spPr>
              <a:xfrm>
                <a:off x="762000" y="1703537"/>
                <a:ext cx="2290034" cy="470065"/>
              </a:xfrm>
              <a:prstGeom prst="rect">
                <a:avLst/>
              </a:prstGeom>
              <a:blipFill rotWithShape="1">
                <a:blip r:embed="rId3"/>
                <a:stretch>
                  <a:fillRect r="-1587" b="-15000"/>
                </a:stretch>
              </a:blipFill>
              <a:ln>
                <a:solidFill>
                  <a:srgbClr val="00B0F0"/>
                </a:solidFill>
              </a:ln>
            </p:spPr>
            <p:txBody>
              <a:bodyPr/>
              <a:lstStyle/>
              <a:p>
                <a:r>
                  <a:rPr lang="he-IL">
                    <a:noFill/>
                  </a:rPr>
                  <a:t> </a:t>
                </a:r>
              </a:p>
            </p:txBody>
          </p:sp>
        </mc:Fallback>
      </mc:AlternateContent>
      <p:grpSp>
        <p:nvGrpSpPr>
          <p:cNvPr id="12" name="קבוצה 11"/>
          <p:cNvGrpSpPr/>
          <p:nvPr/>
        </p:nvGrpSpPr>
        <p:grpSpPr>
          <a:xfrm>
            <a:off x="4012936" y="1375615"/>
            <a:ext cx="4267200" cy="2199204"/>
            <a:chOff x="4012936" y="4572000"/>
            <a:chExt cx="4267200" cy="2199204"/>
          </a:xfrm>
        </p:grpSpPr>
        <p:pic>
          <p:nvPicPr>
            <p:cNvPr id="13"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936" y="4572000"/>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TextBox 13"/>
                <p:cNvSpPr txBox="1"/>
                <p:nvPr/>
              </p:nvSpPr>
              <p:spPr>
                <a:xfrm>
                  <a:off x="4603486" y="585930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𝑦</m:t>
                        </m:r>
                      </m:oMath>
                    </m:oMathPara>
                  </a14:m>
                  <a:endParaRPr lang="he-IL" dirty="0"/>
                </a:p>
              </p:txBody>
            </p:sp>
          </mc:Choice>
          <mc:Fallback>
            <p:sp>
              <p:nvSpPr>
                <p:cNvPr id="14" name="TextBox 13"/>
                <p:cNvSpPr txBox="1">
                  <a:spLocks noRot="1" noChangeAspect="1" noMove="1" noResize="1" noEditPoints="1" noAdjustHandles="1" noChangeArrowheads="1" noChangeShapeType="1" noTextEdit="1"/>
                </p:cNvSpPr>
                <p:nvPr/>
              </p:nvSpPr>
              <p:spPr>
                <a:xfrm>
                  <a:off x="4603486" y="5859304"/>
                  <a:ext cx="342900" cy="369332"/>
                </a:xfrm>
                <a:prstGeom prst="rect">
                  <a:avLst/>
                </a:prstGeom>
                <a:blipFill rotWithShape="1">
                  <a:blip r:embed="rId5"/>
                  <a:stretch>
                    <a:fillRect b="-8333"/>
                  </a:stretch>
                </a:blipFill>
              </p:spPr>
              <p:txBody>
                <a:bodyPr/>
                <a:lstStyle/>
                <a:p>
                  <a:r>
                    <a:rPr lang="he-IL">
                      <a:noFill/>
                    </a:rPr>
                    <a:t> </a:t>
                  </a:r>
                </a:p>
              </p:txBody>
            </p:sp>
          </mc:Fallback>
        </mc:AlternateContent>
      </p:grpSp>
      <mc:AlternateContent xmlns:mc="http://schemas.openxmlformats.org/markup-compatibility/2006">
        <mc:Choice xmlns:a14="http://schemas.microsoft.com/office/drawing/2010/main" Requires="a14">
          <p:sp>
            <p:nvSpPr>
              <p:cNvPr id="11" name="TextBox 10"/>
              <p:cNvSpPr txBox="1"/>
              <p:nvPr/>
            </p:nvSpPr>
            <p:spPr>
              <a:xfrm>
                <a:off x="762000" y="2357735"/>
                <a:ext cx="2290034" cy="461665"/>
              </a:xfrm>
              <a:prstGeom prst="rect">
                <a:avLst/>
              </a:prstGeom>
              <a:noFill/>
              <a:ln>
                <a:solidFill>
                  <a:srgbClr val="0CD646"/>
                </a:solidFill>
              </a:ln>
            </p:spPr>
            <p:txBody>
              <a:bodyPr wrap="square" rtlCol="1">
                <a:spAutoFit/>
              </a:bodyPr>
              <a:lstStyle/>
              <a:p>
                <a:pPr/>
                <a14:m>
                  <m:oMath xmlns:m="http://schemas.openxmlformats.org/officeDocument/2006/math">
                    <m:sSub>
                      <m:sSubPr>
                        <m:ctrlPr>
                          <a:rPr lang="he-IL" sz="2400" i="1" smtClean="0">
                            <a:latin typeface="Cambria Math"/>
                          </a:rPr>
                        </m:ctrlPr>
                      </m:sSubPr>
                      <m:e>
                        <m:r>
                          <a:rPr lang="en-US" sz="2400" b="0" i="1" smtClean="0">
                            <a:latin typeface="Cambria Math"/>
                          </a:rPr>
                          <m:t>𝑦</m:t>
                        </m:r>
                        <m:r>
                          <a:rPr lang="en-US" sz="2400" b="0" i="1" smtClean="0">
                            <a:latin typeface="Cambria Math"/>
                          </a:rPr>
                          <m:t>= </m:t>
                        </m:r>
                        <m:r>
                          <a:rPr lang="en-US" sz="2400" b="0" i="1" smtClean="0">
                            <a:latin typeface="Cambria Math"/>
                          </a:rPr>
                          <m:t>𝐸𝑥𝑝</m:t>
                        </m:r>
                      </m:e>
                      <m:sub>
                        <m:r>
                          <a:rPr lang="en-US" sz="2400" b="0" i="1" smtClean="0">
                            <a:latin typeface="Cambria Math"/>
                          </a:rPr>
                          <m:t>𝑥</m:t>
                        </m:r>
                      </m:sub>
                    </m:sSub>
                    <m:r>
                      <a:rPr lang="en-US" sz="2400" b="0" i="1" smtClean="0">
                        <a:latin typeface="Cambria Math"/>
                      </a:rPr>
                      <m:t>(</m:t>
                    </m:r>
                    <m:r>
                      <a:rPr lang="en-US" sz="2400" b="0" i="1" smtClean="0">
                        <a:latin typeface="Cambria Math"/>
                      </a:rPr>
                      <m:t> </m:t>
                    </m:r>
                    <m:acc>
                      <m:accPr>
                        <m:chr m:val="⃗"/>
                        <m:ctrlPr>
                          <a:rPr lang="en-US" sz="2400" i="1">
                            <a:latin typeface="Cambria Math"/>
                          </a:rPr>
                        </m:ctrlPr>
                      </m:accPr>
                      <m:e>
                        <m:r>
                          <a:rPr lang="en-US" sz="2400" i="1">
                            <a:latin typeface="Cambria Math"/>
                          </a:rPr>
                          <m:t>𝑥𝑦</m:t>
                        </m:r>
                      </m:e>
                    </m:acc>
                    <m:r>
                      <a:rPr lang="en-US" sz="2400" b="0" i="1" smtClean="0">
                        <a:latin typeface="Cambria Math"/>
                      </a:rPr>
                      <m:t> </m:t>
                    </m:r>
                  </m:oMath>
                </a14:m>
                <a:r>
                  <a:rPr lang="en-US" sz="2400" dirty="0" smtClean="0"/>
                  <a:t>)</a:t>
                </a:r>
                <a:endParaRPr lang="he-IL" sz="2400" dirty="0"/>
              </a:p>
            </p:txBody>
          </p:sp>
        </mc:Choice>
        <mc:Fallback>
          <p:sp>
            <p:nvSpPr>
              <p:cNvPr id="11" name="TextBox 10"/>
              <p:cNvSpPr txBox="1">
                <a:spLocks noRot="1" noChangeAspect="1" noMove="1" noResize="1" noEditPoints="1" noAdjustHandles="1" noChangeArrowheads="1" noChangeShapeType="1" noTextEdit="1"/>
              </p:cNvSpPr>
              <p:nvPr/>
            </p:nvSpPr>
            <p:spPr>
              <a:xfrm>
                <a:off x="762000" y="2357735"/>
                <a:ext cx="2290034" cy="461665"/>
              </a:xfrm>
              <a:prstGeom prst="rect">
                <a:avLst/>
              </a:prstGeom>
              <a:blipFill rotWithShape="1">
                <a:blip r:embed="rId6"/>
                <a:stretch>
                  <a:fillRect l="-265" t="-8974" b="-26923"/>
                </a:stretch>
              </a:blipFill>
              <a:ln>
                <a:solidFill>
                  <a:srgbClr val="0CD646"/>
                </a:solidFill>
              </a:ln>
            </p:spPr>
            <p:txBody>
              <a:bodyPr/>
              <a:lstStyle/>
              <a:p>
                <a:r>
                  <a:rPr lang="he-IL">
                    <a:noFill/>
                  </a:rPr>
                  <a:t> </a:t>
                </a:r>
              </a:p>
            </p:txBody>
          </p:sp>
        </mc:Fallback>
      </mc:AlternateContent>
      <p:grpSp>
        <p:nvGrpSpPr>
          <p:cNvPr id="15" name="קבוצה 14"/>
          <p:cNvGrpSpPr/>
          <p:nvPr/>
        </p:nvGrpSpPr>
        <p:grpSpPr>
          <a:xfrm>
            <a:off x="3341283" y="1371600"/>
            <a:ext cx="5567899" cy="915179"/>
            <a:chOff x="-45981" y="4772022"/>
            <a:chExt cx="6271233" cy="741691"/>
          </a:xfrm>
        </p:grpSpPr>
        <p:sp>
          <p:nvSpPr>
            <p:cNvPr id="16" name="מקבילית 15"/>
            <p:cNvSpPr/>
            <p:nvPr/>
          </p:nvSpPr>
          <p:spPr>
            <a:xfrm rot="190929">
              <a:off x="-45981" y="4772022"/>
              <a:ext cx="6271233" cy="741691"/>
            </a:xfrm>
            <a:prstGeom prst="parallelogram">
              <a:avLst>
                <a:gd name="adj" fmla="val 172932"/>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7" name="TextBox 16"/>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23" name="אליפסה 22"/>
          <p:cNvSpPr/>
          <p:nvPr/>
        </p:nvSpPr>
        <p:spPr>
          <a:xfrm>
            <a:off x="5992200" y="1761001"/>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47951" y="281940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קשת 31"/>
          <p:cNvSpPr/>
          <p:nvPr/>
        </p:nvSpPr>
        <p:spPr>
          <a:xfrm rot="17598059">
            <a:off x="4418589" y="1914261"/>
            <a:ext cx="2762892" cy="2645765"/>
          </a:xfrm>
          <a:prstGeom prst="arc">
            <a:avLst>
              <a:gd name="adj1" fmla="val 15968752"/>
              <a:gd name="adj2" fmla="val 2054644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33" name="TextBox 32"/>
              <p:cNvSpPr txBox="1"/>
              <p:nvPr/>
            </p:nvSpPr>
            <p:spPr>
              <a:xfrm>
                <a:off x="6210303" y="160020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𝑥</m:t>
                      </m:r>
                    </m:oMath>
                  </m:oMathPara>
                </a14:m>
                <a:endParaRPr lang="he-IL" dirty="0"/>
              </a:p>
            </p:txBody>
          </p:sp>
        </mc:Choice>
        <mc:Fallback>
          <p:sp>
            <p:nvSpPr>
              <p:cNvPr id="33" name="TextBox 32"/>
              <p:cNvSpPr txBox="1">
                <a:spLocks noRot="1" noChangeAspect="1" noMove="1" noResize="1" noEditPoints="1" noAdjustHandles="1" noChangeArrowheads="1" noChangeShapeType="1" noTextEdit="1"/>
              </p:cNvSpPr>
              <p:nvPr/>
            </p:nvSpPr>
            <p:spPr>
              <a:xfrm>
                <a:off x="6210303" y="1600200"/>
                <a:ext cx="342900" cy="369332"/>
              </a:xfrm>
              <a:prstGeom prst="rect">
                <a:avLst/>
              </a:prstGeom>
              <a:blipFill rotWithShape="1">
                <a:blip r:embed="rId16"/>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704847" y="3657600"/>
                <a:ext cx="8058153" cy="1598707"/>
              </a:xfrm>
              <a:prstGeom prst="rect">
                <a:avLst/>
              </a:prstGeom>
              <a:noFill/>
            </p:spPr>
            <p:txBody>
              <a:bodyPr wrap="square" rtlCol="1">
                <a:spAutoFit/>
              </a:bodyPr>
              <a:lstStyle/>
              <a:p>
                <a:r>
                  <a:rPr lang="en-US" sz="2000" b="1" dirty="0" smtClean="0">
                    <a:solidFill>
                      <a:srgbClr val="002060"/>
                    </a:solidFill>
                  </a:rPr>
                  <a:t>The projection:</a:t>
                </a:r>
              </a:p>
              <a:p>
                <a:r>
                  <a:rPr lang="en-US" sz="2000" dirty="0">
                    <a:solidFill>
                      <a:srgbClr val="002060"/>
                    </a:solidFill>
                  </a:rPr>
                  <a:t>Let </a:t>
                </a:r>
                <a14:m>
                  <m:oMath xmlns:m="http://schemas.openxmlformats.org/officeDocument/2006/math">
                    <m:sSub>
                      <m:sSubPr>
                        <m:ctrlPr>
                          <a:rPr lang="he-IL" sz="2000">
                            <a:solidFill>
                              <a:srgbClr val="002060"/>
                            </a:solidFill>
                          </a:rPr>
                        </m:ctrlPr>
                      </m:sSubPr>
                      <m:e>
                        <m:r>
                          <a:rPr lang="en-US" sz="2000">
                            <a:solidFill>
                              <a:srgbClr val="002060"/>
                            </a:solidFill>
                          </a:rPr>
                          <m:t>𝑥</m:t>
                        </m:r>
                      </m:e>
                      <m:sub>
                        <m:r>
                          <a:rPr lang="en-US" sz="2000">
                            <a:solidFill>
                              <a:srgbClr val="002060"/>
                            </a:solidFill>
                          </a:rPr>
                          <m:t>𝑖</m:t>
                        </m:r>
                        <m:r>
                          <a:rPr lang="en-US" sz="2000">
                            <a:solidFill>
                              <a:srgbClr val="002060"/>
                            </a:solidFill>
                          </a:rPr>
                          <m:t>,</m:t>
                        </m:r>
                        <m:r>
                          <a:rPr lang="en-US" sz="2000">
                            <a:solidFill>
                              <a:srgbClr val="002060"/>
                            </a:solidFill>
                          </a:rPr>
                          <m:t>𝑗</m:t>
                        </m:r>
                      </m:sub>
                    </m:sSub>
                  </m:oMath>
                </a14:m>
                <a:r>
                  <a:rPr lang="en-US" sz="2000" dirty="0">
                    <a:solidFill>
                      <a:srgbClr val="002060"/>
                    </a:solidFill>
                  </a:rPr>
                  <a:t> be SPD matrix of trial j in subject </a:t>
                </a:r>
                <a:r>
                  <a:rPr lang="en-US" sz="2000" dirty="0" err="1">
                    <a:solidFill>
                      <a:srgbClr val="002060"/>
                    </a:solidFill>
                  </a:rPr>
                  <a:t>i</a:t>
                </a:r>
                <a:r>
                  <a:rPr lang="en-US" sz="2000" dirty="0">
                    <a:solidFill>
                      <a:srgbClr val="002060"/>
                    </a:solidFill>
                  </a:rPr>
                  <a:t>.</a:t>
                </a:r>
              </a:p>
              <a:p>
                <a:r>
                  <a:rPr lang="en-US" sz="2000" dirty="0">
                    <a:solidFill>
                      <a:srgbClr val="002060"/>
                    </a:solidFill>
                  </a:rPr>
                  <a:t>Let </a:t>
                </a:r>
                <a14:m>
                  <m:oMath xmlns:m="http://schemas.openxmlformats.org/officeDocument/2006/math">
                    <m:acc>
                      <m:accPr>
                        <m:chr m:val="̅"/>
                        <m:ctrlPr>
                          <a:rPr lang="he-IL" sz="2000">
                            <a:solidFill>
                              <a:srgbClr val="002060"/>
                            </a:solidFill>
                          </a:rPr>
                        </m:ctrlPr>
                      </m:accPr>
                      <m:e>
                        <m:sSub>
                          <m:sSubPr>
                            <m:ctrlPr>
                              <a:rPr lang="he-IL" sz="2000">
                                <a:solidFill>
                                  <a:srgbClr val="002060"/>
                                </a:solidFill>
                              </a:rPr>
                            </m:ctrlPr>
                          </m:sSubPr>
                          <m:e>
                            <m:r>
                              <a:rPr lang="en-US" sz="2000">
                                <a:solidFill>
                                  <a:srgbClr val="002060"/>
                                </a:solidFill>
                              </a:rPr>
                              <m:t>𝑃</m:t>
                            </m:r>
                          </m:e>
                          <m:sub>
                            <m:r>
                              <a:rPr lang="en-US" sz="2000">
                                <a:solidFill>
                                  <a:srgbClr val="002060"/>
                                </a:solidFill>
                              </a:rPr>
                              <m:t>𝑖</m:t>
                            </m:r>
                          </m:sub>
                        </m:sSub>
                      </m:e>
                    </m:acc>
                  </m:oMath>
                </a14:m>
                <a:r>
                  <a:rPr lang="he-IL" sz="2000" dirty="0">
                    <a:solidFill>
                      <a:srgbClr val="002060"/>
                    </a:solidFill>
                  </a:rPr>
                  <a:t> </a:t>
                </a:r>
                <a:r>
                  <a:rPr lang="en-US" sz="2000" dirty="0">
                    <a:solidFill>
                      <a:srgbClr val="002060"/>
                    </a:solidFill>
                  </a:rPr>
                  <a:t> be the Riemannian mean </a:t>
                </a:r>
                <a:r>
                  <a:rPr lang="en-US" sz="2000" dirty="0">
                    <a:solidFill>
                      <a:srgbClr val="002060"/>
                    </a:solidFill>
                  </a:rPr>
                  <a:t>of subject </a:t>
                </a:r>
                <a:r>
                  <a:rPr lang="en-US" sz="2000" dirty="0" smtClean="0">
                    <a:solidFill>
                      <a:srgbClr val="002060"/>
                    </a:solidFill>
                  </a:rPr>
                  <a:t>I, and let </a:t>
                </a:r>
                <a14:m>
                  <m:oMath xmlns:m="http://schemas.openxmlformats.org/officeDocument/2006/math">
                    <m:acc>
                      <m:accPr>
                        <m:chr m:val="̅"/>
                        <m:ctrlPr>
                          <a:rPr lang="en-US" sz="2000" i="1" smtClean="0">
                            <a:solidFill>
                              <a:srgbClr val="002060"/>
                            </a:solidFill>
                            <a:latin typeface="Cambria Math"/>
                          </a:rPr>
                        </m:ctrlPr>
                      </m:accPr>
                      <m:e>
                        <m:r>
                          <a:rPr lang="en-US" sz="2000" b="0" i="1" smtClean="0">
                            <a:solidFill>
                              <a:srgbClr val="002060"/>
                            </a:solidFill>
                            <a:latin typeface="Cambria Math"/>
                          </a:rPr>
                          <m:t>𝑃</m:t>
                        </m:r>
                      </m:e>
                    </m:acc>
                  </m:oMath>
                </a14:m>
                <a:r>
                  <a:rPr lang="en-US" sz="2000" dirty="0" smtClean="0">
                    <a:solidFill>
                      <a:srgbClr val="002060"/>
                    </a:solidFill>
                  </a:rPr>
                  <a:t> be our chosen mean.</a:t>
                </a:r>
                <a:endParaRPr lang="en-US" sz="2000" dirty="0">
                  <a:solidFill>
                    <a:srgbClr val="002060"/>
                  </a:solidFill>
                </a:endParaRPr>
              </a:p>
              <a:p>
                <a:endParaRPr lang="he-IL" dirty="0"/>
              </a:p>
              <a:p>
                <a:endParaRPr lang="he-IL" dirty="0"/>
              </a:p>
            </p:txBody>
          </p:sp>
        </mc:Choice>
        <mc:Fallback>
          <p:sp>
            <p:nvSpPr>
              <p:cNvPr id="38" name="TextBox 37"/>
              <p:cNvSpPr txBox="1">
                <a:spLocks noRot="1" noChangeAspect="1" noMove="1" noResize="1" noEditPoints="1" noAdjustHandles="1" noChangeArrowheads="1" noChangeShapeType="1" noTextEdit="1"/>
              </p:cNvSpPr>
              <p:nvPr/>
            </p:nvSpPr>
            <p:spPr>
              <a:xfrm>
                <a:off x="704847" y="3657600"/>
                <a:ext cx="8058153" cy="1598707"/>
              </a:xfrm>
              <a:prstGeom prst="rect">
                <a:avLst/>
              </a:prstGeom>
              <a:blipFill rotWithShape="1">
                <a:blip r:embed="rId17"/>
                <a:stretch>
                  <a:fillRect l="-832" t="-1908"/>
                </a:stretch>
              </a:blipFill>
            </p:spPr>
            <p:txBody>
              <a:bodyPr/>
              <a:lstStyle/>
              <a:p>
                <a:r>
                  <a:rPr lang="he-IL">
                    <a:noFill/>
                  </a:rPr>
                  <a:t> </a:t>
                </a:r>
              </a:p>
            </p:txBody>
          </p:sp>
        </mc:Fallback>
      </mc:AlternateContent>
      <p:sp>
        <p:nvSpPr>
          <p:cNvPr id="43" name="אליפסה 42"/>
          <p:cNvSpPr/>
          <p:nvPr/>
        </p:nvSpPr>
        <p:spPr>
          <a:xfrm>
            <a:off x="6246464" y="4961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אליפסה 43"/>
          <p:cNvSpPr/>
          <p:nvPr/>
        </p:nvSpPr>
        <p:spPr>
          <a:xfrm>
            <a:off x="4673342" y="6044545"/>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5093762" y="6445200"/>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46" name="TextBox 45"/>
              <p:cNvSpPr txBox="1"/>
              <p:nvPr/>
            </p:nvSpPr>
            <p:spPr>
              <a:xfrm>
                <a:off x="6451329" y="4920734"/>
                <a:ext cx="378983"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p:sp>
            <p:nvSpPr>
              <p:cNvPr id="46" name="TextBox 45"/>
              <p:cNvSpPr txBox="1">
                <a:spLocks noRot="1" noChangeAspect="1" noMove="1" noResize="1" noEditPoints="1" noAdjustHandles="1" noChangeArrowheads="1" noChangeShapeType="1" noTextEdit="1"/>
              </p:cNvSpPr>
              <p:nvPr/>
            </p:nvSpPr>
            <p:spPr>
              <a:xfrm>
                <a:off x="6451329" y="4920734"/>
                <a:ext cx="378983" cy="369332"/>
              </a:xfrm>
              <a:prstGeom prst="rect">
                <a:avLst/>
              </a:prstGeom>
              <a:blipFill rotWithShape="1">
                <a:blip r:embed="rId18"/>
                <a:stretch>
                  <a:fillRect r="-1613"/>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4419600" y="5663765"/>
                <a:ext cx="2286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p:sp>
            <p:nvSpPr>
              <p:cNvPr id="47" name="TextBox 46"/>
              <p:cNvSpPr txBox="1">
                <a:spLocks noRot="1" noChangeAspect="1" noMove="1" noResize="1" noEditPoints="1" noAdjustHandles="1" noChangeArrowheads="1" noChangeShapeType="1" noTextEdit="1"/>
              </p:cNvSpPr>
              <p:nvPr/>
            </p:nvSpPr>
            <p:spPr>
              <a:xfrm>
                <a:off x="4419600" y="5663765"/>
                <a:ext cx="228600" cy="369332"/>
              </a:xfrm>
              <a:prstGeom prst="rect">
                <a:avLst/>
              </a:prstGeom>
              <a:blipFill rotWithShape="1">
                <a:blip r:embed="rId19"/>
                <a:stretch>
                  <a:fillRect r="-44737" b="-1639"/>
                </a:stretch>
              </a:blipFill>
            </p:spPr>
            <p:txBody>
              <a:bodyPr/>
              <a:lstStyle/>
              <a:p>
                <a:r>
                  <a:rPr lang="he-IL">
                    <a:noFill/>
                  </a:rPr>
                  <a:t> </a:t>
                </a:r>
              </a:p>
            </p:txBody>
          </p:sp>
        </mc:Fallback>
      </mc:AlternateContent>
      <p:sp>
        <p:nvSpPr>
          <p:cNvPr id="48" name="קשת 47"/>
          <p:cNvSpPr/>
          <p:nvPr/>
        </p:nvSpPr>
        <p:spPr>
          <a:xfrm rot="17598059">
            <a:off x="5081374" y="5315572"/>
            <a:ext cx="3301441" cy="3364911"/>
          </a:xfrm>
          <a:prstGeom prst="arc">
            <a:avLst>
              <a:gd name="adj1" fmla="val 15968752"/>
              <a:gd name="adj2" fmla="val 20331615"/>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9" name="TextBox 48"/>
          <p:cNvSpPr txBox="1"/>
          <p:nvPr/>
        </p:nvSpPr>
        <p:spPr>
          <a:xfrm>
            <a:off x="7010400" y="5029200"/>
            <a:ext cx="533400" cy="523220"/>
          </a:xfrm>
          <a:prstGeom prst="rect">
            <a:avLst/>
          </a:prstGeom>
          <a:noFill/>
        </p:spPr>
        <p:txBody>
          <a:bodyPr wrap="square" rtlCol="1">
            <a:spAutoFit/>
          </a:bodyPr>
          <a:lstStyle/>
          <a:p>
            <a:r>
              <a:rPr lang="en-US" sz="2800" dirty="0" smtClean="0">
                <a:solidFill>
                  <a:srgbClr val="FF0000"/>
                </a:solidFill>
              </a:rPr>
              <a:t>?</a:t>
            </a:r>
            <a:endParaRPr lang="he-IL" sz="2800" dirty="0">
              <a:solidFill>
                <a:srgbClr val="FF0000"/>
              </a:solidFill>
            </a:endParaRPr>
          </a:p>
        </p:txBody>
      </p:sp>
      <mc:AlternateContent xmlns:mc="http://schemas.openxmlformats.org/markup-compatibility/2006">
        <mc:Choice xmlns:a14="http://schemas.microsoft.com/office/drawing/2010/main" Requires="a14">
          <p:sp>
            <p:nvSpPr>
              <p:cNvPr id="69" name="TextBox 68"/>
              <p:cNvSpPr txBox="1"/>
              <p:nvPr/>
            </p:nvSpPr>
            <p:spPr>
              <a:xfrm>
                <a:off x="5230096" y="6237754"/>
                <a:ext cx="381000" cy="391646"/>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p:sp>
            <p:nvSpPr>
              <p:cNvPr id="69" name="TextBox 68"/>
              <p:cNvSpPr txBox="1">
                <a:spLocks noRot="1" noChangeAspect="1" noMove="1" noResize="1" noEditPoints="1" noAdjustHandles="1" noChangeArrowheads="1" noChangeShapeType="1" noTextEdit="1"/>
              </p:cNvSpPr>
              <p:nvPr/>
            </p:nvSpPr>
            <p:spPr>
              <a:xfrm>
                <a:off x="5230096" y="6237754"/>
                <a:ext cx="381000" cy="391646"/>
              </a:xfrm>
              <a:prstGeom prst="rect">
                <a:avLst/>
              </a:prstGeom>
              <a:blipFill rotWithShape="1">
                <a:blip r:embed="rId20"/>
                <a:stretch>
                  <a:fillRect r="-24194" b="-6154"/>
                </a:stretch>
              </a:blipFill>
            </p:spPr>
            <p:txBody>
              <a:bodyPr/>
              <a:lstStyle/>
              <a:p>
                <a:r>
                  <a:rPr lang="he-IL">
                    <a:noFill/>
                  </a:rPr>
                  <a:t> </a:t>
                </a:r>
              </a:p>
            </p:txBody>
          </p:sp>
        </mc:Fallback>
      </mc:AlternateContent>
      <p:sp>
        <p:nvSpPr>
          <p:cNvPr id="79" name="אליפסה 78"/>
          <p:cNvSpPr/>
          <p:nvPr/>
        </p:nvSpPr>
        <p:spPr>
          <a:xfrm>
            <a:off x="6858000" y="53022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22250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8" grpId="0"/>
      <p:bldP spid="43" grpId="0" animBg="1"/>
      <p:bldP spid="44" grpId="0" animBg="1"/>
      <p:bldP spid="45" grpId="0" animBg="1"/>
      <p:bldP spid="46" grpId="0"/>
      <p:bldP spid="47" grpId="0"/>
      <p:bldP spid="48" grpId="0" animBg="1"/>
      <p:bldP spid="49" grpId="0"/>
      <p:bldP spid="69" grpId="0"/>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28600" y="838200"/>
            <a:ext cx="8153400" cy="533400"/>
          </a:xfrm>
        </p:spPr>
        <p:txBody>
          <a:bodyPr>
            <a:normAutofit/>
          </a:bodyPr>
          <a:lstStyle/>
          <a:p>
            <a:pPr marL="0" indent="0" algn="just">
              <a:buNone/>
            </a:pPr>
            <a:r>
              <a:rPr lang="en-US" sz="2000" dirty="0" smtClean="0">
                <a:solidFill>
                  <a:srgbClr val="002060"/>
                </a:solidFill>
              </a:rPr>
              <a:t>In the Euclidean space, we would use </a:t>
            </a:r>
            <a:r>
              <a:rPr lang="en-US" sz="2000" dirty="0">
                <a:solidFill>
                  <a:srgbClr val="002060"/>
                </a:solidFill>
              </a:rPr>
              <a:t>simple </a:t>
            </a:r>
            <a:r>
              <a:rPr lang="en-US" sz="2000" dirty="0" smtClean="0">
                <a:solidFill>
                  <a:srgbClr val="002060"/>
                </a:solidFill>
              </a:rPr>
              <a:t>parallelogram properties:</a:t>
            </a:r>
          </a:p>
          <a:p>
            <a:pPr marL="0" indent="0" algn="just">
              <a:buNone/>
            </a:pPr>
            <a:endParaRPr lang="en-US" sz="2000" dirty="0">
              <a:solidFill>
                <a:srgbClr val="002060"/>
              </a:solidFill>
            </a:endParaRPr>
          </a:p>
          <a:p>
            <a:pPr marL="0" indent="0">
              <a:buNone/>
            </a:pPr>
            <a:endParaRPr lang="he-IL" sz="2000"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19</a:t>
            </a:fld>
            <a:endParaRPr lang="en-US"/>
          </a:p>
        </p:txBody>
      </p:sp>
      <p:cxnSp>
        <p:nvCxnSpPr>
          <p:cNvPr id="50" name="מחבר ישר 49"/>
          <p:cNvCxnSpPr>
            <a:stCxn id="58" idx="3"/>
            <a:endCxn id="60" idx="7"/>
          </p:cNvCxnSpPr>
          <p:nvPr/>
        </p:nvCxnSpPr>
        <p:spPr>
          <a:xfrm flipH="1">
            <a:off x="1071146" y="1579112"/>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4" name="קבוצה 63"/>
          <p:cNvGrpSpPr/>
          <p:nvPr/>
        </p:nvGrpSpPr>
        <p:grpSpPr>
          <a:xfrm>
            <a:off x="304800" y="1415534"/>
            <a:ext cx="2410712" cy="1708666"/>
            <a:chOff x="4419600" y="1752600"/>
            <a:chExt cx="2410712" cy="1708666"/>
          </a:xfrm>
        </p:grpSpPr>
        <p:sp>
          <p:nvSpPr>
            <p:cNvPr id="58" name="אליפסה 5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אליפסה 5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אליפסה 5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61" name="TextBox 60"/>
                <p:cNvSpPr txBox="1"/>
                <p:nvPr/>
              </p:nvSpPr>
              <p:spPr>
                <a:xfrm>
                  <a:off x="6451329" y="1752600"/>
                  <a:ext cx="378983"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p:sp>
              <p:nvSpPr>
                <p:cNvPr id="61" name="TextBox 6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2"/>
                  <a:stretch>
                    <a:fillRect r="-1613"/>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4419600" y="2495631"/>
                  <a:ext cx="2286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p:sp>
              <p:nvSpPr>
                <p:cNvPr id="62" name="TextBox 6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3"/>
                  <a:stretch>
                    <a:fillRect r="-44737" b="-1639"/>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a:xfrm>
                  <a:off x="5230096" y="3069620"/>
                  <a:ext cx="381000" cy="391646"/>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p:sp>
              <p:nvSpPr>
                <p:cNvPr id="63" name="TextBox 6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4"/>
                  <a:stretch>
                    <a:fillRect r="-24194" b="-6154"/>
                  </a:stretch>
                </a:blipFill>
              </p:spPr>
              <p:txBody>
                <a:bodyPr/>
                <a:lstStyle/>
                <a:p>
                  <a:r>
                    <a:rPr lang="he-IL">
                      <a:noFill/>
                    </a:rPr>
                    <a:t> </a:t>
                  </a:r>
                </a:p>
              </p:txBody>
            </p:sp>
          </mc:Fallback>
        </mc:AlternateContent>
      </p:grpSp>
      <p:sp>
        <p:nvSpPr>
          <p:cNvPr id="75" name="כפל 74"/>
          <p:cNvSpPr/>
          <p:nvPr/>
        </p:nvSpPr>
        <p:spPr>
          <a:xfrm>
            <a:off x="1524000" y="2057400"/>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76" name="TextBox 75"/>
              <p:cNvSpPr txBox="1"/>
              <p:nvPr/>
            </p:nvSpPr>
            <p:spPr>
              <a:xfrm>
                <a:off x="1600200" y="1879811"/>
                <a:ext cx="1676400" cy="634789"/>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b="0" i="1" smtClean="0">
                          <a:latin typeface="Cambria Math"/>
                        </a:rPr>
                        <m:t>𝑀</m:t>
                      </m:r>
                      <m:r>
                        <a:rPr lang="en-US" b="0" i="1" smtClean="0">
                          <a:latin typeface="Cambria Math"/>
                        </a:rPr>
                        <m:t>= </m:t>
                      </m:r>
                      <m:f>
                        <m:fPr>
                          <m:ctrlPr>
                            <a:rPr lang="en-US" b="0" i="1" smtClean="0">
                              <a:latin typeface="Cambria Math"/>
                            </a:rPr>
                          </m:ctrlPr>
                        </m:fPr>
                        <m:num>
                          <m:r>
                            <a:rPr lang="en-US" b="0" i="1" smtClean="0">
                              <a:latin typeface="Cambria Math"/>
                            </a:rPr>
                            <m:t>1</m:t>
                          </m:r>
                        </m:num>
                        <m:den>
                          <m:r>
                            <a:rPr lang="en-US" b="0" i="1" smtClean="0">
                              <a:latin typeface="Cambria Math"/>
                            </a:rPr>
                            <m:t>2</m:t>
                          </m:r>
                        </m:den>
                      </m:f>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acc>
                            <m:accPr>
                              <m:chr m:val="̅"/>
                              <m:ctrlPr>
                                <a:rPr lang="en-US" b="0" i="1" smtClean="0">
                                  <a:latin typeface="Cambria Math"/>
                                </a:rPr>
                              </m:ctrlPr>
                            </m:accPr>
                            <m:e>
                              <m:r>
                                <a:rPr lang="en-US" b="0" i="1" smtClean="0">
                                  <a:latin typeface="Cambria Math"/>
                                </a:rPr>
                                <m:t>𝑃</m:t>
                              </m:r>
                            </m:e>
                          </m:acc>
                        </m:e>
                      </m:acc>
                    </m:oMath>
                  </m:oMathPara>
                </a14:m>
                <a:endParaRPr lang="he-IL" dirty="0"/>
              </a:p>
            </p:txBody>
          </p:sp>
        </mc:Choice>
        <mc:Fallback>
          <p:sp>
            <p:nvSpPr>
              <p:cNvPr id="76" name="TextBox 75"/>
              <p:cNvSpPr txBox="1">
                <a:spLocks noRot="1" noChangeAspect="1" noMove="1" noResize="1" noEditPoints="1" noAdjustHandles="1" noChangeArrowheads="1" noChangeShapeType="1" noTextEdit="1"/>
              </p:cNvSpPr>
              <p:nvPr/>
            </p:nvSpPr>
            <p:spPr>
              <a:xfrm>
                <a:off x="1600200" y="1879811"/>
                <a:ext cx="1676400" cy="634789"/>
              </a:xfrm>
              <a:prstGeom prst="rect">
                <a:avLst/>
              </a:prstGeom>
              <a:blipFill rotWithShape="1">
                <a:blip r:embed="rId5"/>
                <a:stretch>
                  <a:fillRect/>
                </a:stretch>
              </a:blipFill>
            </p:spPr>
            <p:txBody>
              <a:bodyPr/>
              <a:lstStyle/>
              <a:p>
                <a:r>
                  <a:rPr lang="he-IL">
                    <a:noFill/>
                  </a:rPr>
                  <a:t> </a:t>
                </a:r>
              </a:p>
            </p:txBody>
          </p:sp>
        </mc:Fallback>
      </mc:AlternateContent>
      <p:cxnSp>
        <p:nvCxnSpPr>
          <p:cNvPr id="86" name="מחבר ישר 85"/>
          <p:cNvCxnSpPr>
            <a:stCxn id="88" idx="3"/>
            <a:endCxn id="90" idx="7"/>
          </p:cNvCxnSpPr>
          <p:nvPr/>
        </p:nvCxnSpPr>
        <p:spPr>
          <a:xfrm flipH="1">
            <a:off x="5364044" y="1619778"/>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7" name="קבוצה 86"/>
          <p:cNvGrpSpPr/>
          <p:nvPr/>
        </p:nvGrpSpPr>
        <p:grpSpPr>
          <a:xfrm>
            <a:off x="4597698" y="1456200"/>
            <a:ext cx="2410712" cy="1708666"/>
            <a:chOff x="4419600" y="1752600"/>
            <a:chExt cx="2410712" cy="1708666"/>
          </a:xfrm>
        </p:grpSpPr>
        <p:sp>
          <p:nvSpPr>
            <p:cNvPr id="88" name="אליפסה 8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אליפסה 8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אליפסה 8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91" name="TextBox 90"/>
                <p:cNvSpPr txBox="1"/>
                <p:nvPr/>
              </p:nvSpPr>
              <p:spPr>
                <a:xfrm>
                  <a:off x="6451329" y="1752600"/>
                  <a:ext cx="378983"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p:sp>
              <p:nvSpPr>
                <p:cNvPr id="91" name="TextBox 9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6"/>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92" name="TextBox 91"/>
                <p:cNvSpPr txBox="1"/>
                <p:nvPr/>
              </p:nvSpPr>
              <p:spPr>
                <a:xfrm>
                  <a:off x="4419600" y="2495631"/>
                  <a:ext cx="22860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p:sp>
              <p:nvSpPr>
                <p:cNvPr id="92" name="TextBox 9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7"/>
                  <a:stretch>
                    <a:fillRect r="-47368" b="-3333"/>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93" name="TextBox 92"/>
                <p:cNvSpPr txBox="1"/>
                <p:nvPr/>
              </p:nvSpPr>
              <p:spPr>
                <a:xfrm>
                  <a:off x="5230096" y="3069620"/>
                  <a:ext cx="381000" cy="391646"/>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p:sp>
              <p:nvSpPr>
                <p:cNvPr id="93" name="TextBox 9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8"/>
                  <a:stretch>
                    <a:fillRect r="-23810" b="-7813"/>
                  </a:stretch>
                </a:blipFill>
              </p:spPr>
              <p:txBody>
                <a:bodyPr/>
                <a:lstStyle/>
                <a:p>
                  <a:r>
                    <a:rPr lang="he-IL">
                      <a:noFill/>
                    </a:rPr>
                    <a:t> </a:t>
                  </a:r>
                </a:p>
              </p:txBody>
            </p:sp>
          </mc:Fallback>
        </mc:AlternateContent>
      </p:grpSp>
      <p:sp>
        <p:nvSpPr>
          <p:cNvPr id="94" name="כפל 93"/>
          <p:cNvSpPr/>
          <p:nvPr/>
        </p:nvSpPr>
        <p:spPr>
          <a:xfrm>
            <a:off x="5816898" y="2098066"/>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6" name="מחבר ישר 95"/>
          <p:cNvCxnSpPr>
            <a:stCxn id="89" idx="7"/>
          </p:cNvCxnSpPr>
          <p:nvPr/>
        </p:nvCxnSpPr>
        <p:spPr>
          <a:xfrm flipV="1">
            <a:off x="4957322" y="1879811"/>
            <a:ext cx="2051088" cy="7188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8" name="TextBox 97"/>
              <p:cNvSpPr txBox="1"/>
              <p:nvPr/>
            </p:nvSpPr>
            <p:spPr>
              <a:xfrm>
                <a:off x="7010400" y="1524000"/>
                <a:ext cx="1600200" cy="46839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e>
                      </m:acc>
                      <m:r>
                        <a:rPr lang="en-US" b="0" i="1" smtClean="0">
                          <a:latin typeface="Cambria Math"/>
                        </a:rPr>
                        <m:t>=</m:t>
                      </m:r>
                      <m:r>
                        <a:rPr lang="en-US" b="0" i="1" smtClean="0">
                          <a:latin typeface="Cambria Math"/>
                        </a:rPr>
                        <m:t>2</m:t>
                      </m:r>
                      <m:acc>
                        <m:accPr>
                          <m:chr m:val="⃗"/>
                          <m:ctrlPr>
                            <a:rPr lang="en-US" b="0" i="1" smtClean="0">
                              <a:latin typeface="Cambria Math"/>
                            </a:rPr>
                          </m:ctrlPr>
                        </m:accPr>
                        <m:e>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𝑃</m:t>
                                  </m:r>
                                </m:e>
                                <m:sub>
                                  <m:r>
                                    <a:rPr lang="en-US" b="0" i="1" smtClean="0">
                                      <a:latin typeface="Cambria Math"/>
                                    </a:rPr>
                                    <m:t>𝑖</m:t>
                                  </m:r>
                                </m:sub>
                              </m:sSub>
                            </m:e>
                          </m:acc>
                          <m:r>
                            <a:rPr lang="en-US" b="0" i="1" smtClean="0">
                              <a:latin typeface="Cambria Math"/>
                            </a:rPr>
                            <m:t>𝑀</m:t>
                          </m:r>
                        </m:e>
                      </m:acc>
                    </m:oMath>
                  </m:oMathPara>
                </a14:m>
                <a:endParaRPr lang="he-IL" dirty="0"/>
              </a:p>
            </p:txBody>
          </p:sp>
        </mc:Choice>
        <mc:Fallback>
          <p:sp>
            <p:nvSpPr>
              <p:cNvPr id="98" name="TextBox 97"/>
              <p:cNvSpPr txBox="1">
                <a:spLocks noRot="1" noChangeAspect="1" noMove="1" noResize="1" noEditPoints="1" noAdjustHandles="1" noChangeArrowheads="1" noChangeShapeType="1" noTextEdit="1"/>
              </p:cNvSpPr>
              <p:nvPr/>
            </p:nvSpPr>
            <p:spPr>
              <a:xfrm>
                <a:off x="7010400" y="1524000"/>
                <a:ext cx="1600200" cy="468398"/>
              </a:xfrm>
              <a:prstGeom prst="rect">
                <a:avLst/>
              </a:prstGeom>
              <a:blipFill rotWithShape="1">
                <a:blip r:embed="rId9"/>
                <a:stretch>
                  <a:fillRect b="-5195"/>
                </a:stretch>
              </a:blipFill>
            </p:spPr>
            <p:txBody>
              <a:bodyPr/>
              <a:lstStyle/>
              <a:p>
                <a:r>
                  <a:rPr lang="he-IL">
                    <a:noFill/>
                  </a:rPr>
                  <a:t> </a:t>
                </a:r>
              </a:p>
            </p:txBody>
          </p:sp>
        </mc:Fallback>
      </mc:AlternateContent>
      <p:sp>
        <p:nvSpPr>
          <p:cNvPr id="99" name="אליפסה 98"/>
          <p:cNvSpPr/>
          <p:nvPr/>
        </p:nvSpPr>
        <p:spPr>
          <a:xfrm>
            <a:off x="7054800" y="17970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 name="מציין מיקום תוכן 2"/>
          <p:cNvSpPr txBox="1">
            <a:spLocks/>
          </p:cNvSpPr>
          <p:nvPr/>
        </p:nvSpPr>
        <p:spPr>
          <a:xfrm>
            <a:off x="304800" y="3810000"/>
            <a:ext cx="8153400" cy="533400"/>
          </a:xfrm>
          <a:prstGeom prst="rect">
            <a:avLst/>
          </a:prstGeom>
        </p:spPr>
        <p:txBody>
          <a:bodyPr vert="horz" lIns="91440" tIns="45720" rIns="91440" bIns="45720" rtlCol="1">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smtClean="0">
                <a:solidFill>
                  <a:srgbClr val="002060"/>
                </a:solidFill>
              </a:rPr>
              <a:t>In the Riemannian space, we can use the parallel definitions from the last slide:</a:t>
            </a:r>
          </a:p>
          <a:p>
            <a:pPr marL="0" indent="0" algn="just">
              <a:buFont typeface="Arial" panose="020B0604020202020204" pitchFamily="34" charset="0"/>
              <a:buNone/>
            </a:pPr>
            <a:endParaRPr lang="en-US" sz="2000" dirty="0" smtClean="0">
              <a:solidFill>
                <a:srgbClr val="002060"/>
              </a:solidFill>
            </a:endParaRPr>
          </a:p>
          <a:p>
            <a:pPr marL="0" indent="0">
              <a:buFont typeface="Arial" panose="020B0604020202020204" pitchFamily="34" charset="0"/>
              <a:buNone/>
            </a:pPr>
            <a:endParaRPr lang="he-IL" sz="2000" dirty="0"/>
          </a:p>
        </p:txBody>
      </p:sp>
      <mc:AlternateContent xmlns:mc="http://schemas.openxmlformats.org/markup-compatibility/2006">
        <mc:Choice xmlns:a14="http://schemas.microsoft.com/office/drawing/2010/main" Requires="a14">
          <p:sp>
            <p:nvSpPr>
              <p:cNvPr id="101" name="TextBox 100"/>
              <p:cNvSpPr txBox="1"/>
              <p:nvPr/>
            </p:nvSpPr>
            <p:spPr>
              <a:xfrm>
                <a:off x="762000" y="4343400"/>
                <a:ext cx="7620000" cy="1022459"/>
              </a:xfrm>
              <a:prstGeom prst="rect">
                <a:avLst/>
              </a:prstGeom>
              <a:noFill/>
            </p:spPr>
            <p:txBody>
              <a:bodyPr wrap="square" rtlCol="1">
                <a:spAutoFit/>
              </a:bodyPr>
              <a:lstStyle/>
              <a:p>
                <a:pPr/>
                <a14:m>
                  <m:oMath xmlns:m="http://schemas.openxmlformats.org/officeDocument/2006/math">
                    <m:sSub>
                      <m:sSubPr>
                        <m:ctrlPr>
                          <a:rPr lang="he-IL" sz="2400" i="1" smtClean="0">
                            <a:latin typeface="Cambria Math"/>
                          </a:rPr>
                        </m:ctrlPr>
                      </m:sSubPr>
                      <m:e>
                        <m:r>
                          <a:rPr lang="en-US" sz="2400" b="0" i="1" smtClean="0">
                            <a:latin typeface="Cambria Math"/>
                          </a:rPr>
                          <m:t>𝑀</m:t>
                        </m:r>
                        <m:r>
                          <a:rPr lang="en-US" sz="2400" b="0" i="1" smtClean="0">
                            <a:latin typeface="Cambria Math"/>
                          </a:rPr>
                          <m:t> </m:t>
                        </m:r>
                        <m:r>
                          <a:rPr lang="en-US" sz="2400" i="1">
                            <a:latin typeface="Cambria Math"/>
                          </a:rPr>
                          <m:t>= </m:t>
                        </m:r>
                        <m:r>
                          <a:rPr lang="en-US" sz="2400" i="1">
                            <a:latin typeface="Cambria Math"/>
                          </a:rPr>
                          <m:t>𝐸𝑥𝑝</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d>
                      <m:dPr>
                        <m:ctrlPr>
                          <a:rPr lang="en-US" sz="2400" b="0" i="1" smtClean="0">
                            <a:latin typeface="Cambria Math"/>
                          </a:rPr>
                        </m:ctrlPr>
                      </m:dPr>
                      <m:e>
                        <m:f>
                          <m:fPr>
                            <m:ctrlPr>
                              <a:rPr lang="en-US" sz="2400" i="1">
                                <a:latin typeface="Cambria Math"/>
                              </a:rPr>
                            </m:ctrlPr>
                          </m:fPr>
                          <m:num>
                            <m:r>
                              <a:rPr lang="en-US" sz="2400" i="1">
                                <a:latin typeface="Cambria Math"/>
                              </a:rPr>
                              <m:t>1</m:t>
                            </m:r>
                          </m:num>
                          <m:den>
                            <m:r>
                              <a:rPr lang="en-US" sz="2400" i="1">
                                <a:latin typeface="Cambria Math"/>
                              </a:rPr>
                              <m:t>2</m:t>
                            </m:r>
                          </m:den>
                        </m:f>
                        <m:acc>
                          <m:accPr>
                            <m:chr m:val="⃗"/>
                            <m:ctrlPr>
                              <a:rPr lang="en-US" sz="2400" i="1">
                                <a:latin typeface="Cambria Math"/>
                              </a:rPr>
                            </m:ctrlPr>
                          </m:accPr>
                          <m:e>
                            <m:sSub>
                              <m:sSubPr>
                                <m:ctrlPr>
                                  <a:rPr lang="en-US" sz="2400" i="1">
                                    <a:latin typeface="Cambria Math"/>
                                  </a:rPr>
                                </m:ctrlPr>
                              </m:sSubPr>
                              <m:e>
                                <m:r>
                                  <a:rPr lang="en-US" sz="2400" i="1">
                                    <a:latin typeface="Cambria Math"/>
                                  </a:rPr>
                                  <m:t>𝑥</m:t>
                                </m:r>
                              </m:e>
                              <m:sub>
                                <m:r>
                                  <a:rPr lang="en-US" sz="2400" i="1">
                                    <a:latin typeface="Cambria Math"/>
                                  </a:rPr>
                                  <m:t>𝑖</m:t>
                                </m:r>
                                <m:r>
                                  <a:rPr lang="en-US" sz="2400" i="1">
                                    <a:latin typeface="Cambria Math"/>
                                  </a:rPr>
                                  <m:t>,</m:t>
                                </m:r>
                                <m:r>
                                  <a:rPr lang="en-US" sz="2400" i="1">
                                    <a:latin typeface="Cambria Math"/>
                                  </a:rPr>
                                  <m:t>𝑗</m:t>
                                </m:r>
                              </m:sub>
                            </m:sSub>
                            <m:acc>
                              <m:accPr>
                                <m:chr m:val="̅"/>
                                <m:ctrlPr>
                                  <a:rPr lang="en-US" sz="2400" i="1">
                                    <a:latin typeface="Cambria Math"/>
                                  </a:rPr>
                                </m:ctrlPr>
                              </m:accPr>
                              <m:e>
                                <m:r>
                                  <a:rPr lang="en-US" sz="2400" i="1">
                                    <a:latin typeface="Cambria Math"/>
                                  </a:rPr>
                                  <m:t>𝑃</m:t>
                                </m:r>
                              </m:e>
                            </m:acc>
                          </m:e>
                        </m:acc>
                      </m:e>
                    </m:d>
                    <m:r>
                      <a:rPr lang="he-IL" sz="2400" b="0" i="0" smtClean="0">
                        <a:latin typeface="Cambria Math"/>
                      </a:rPr>
                      <m:t> =</m:t>
                    </m:r>
                    <m:sSub>
                      <m:sSubPr>
                        <m:ctrlPr>
                          <a:rPr lang="he-IL" sz="2400" i="1">
                            <a:latin typeface="Cambria Math"/>
                          </a:rPr>
                        </m:ctrlPr>
                      </m:sSubPr>
                      <m:e>
                        <m:r>
                          <a:rPr lang="en-US" sz="2400" i="1">
                            <a:latin typeface="Cambria Math"/>
                          </a:rPr>
                          <m:t> </m:t>
                        </m:r>
                        <m:r>
                          <a:rPr lang="en-US" sz="2400" i="1">
                            <a:latin typeface="Cambria Math"/>
                          </a:rPr>
                          <m:t>𝐸𝑥𝑝</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d>
                      <m:dPr>
                        <m:ctrlPr>
                          <a:rPr lang="en-US" sz="2400" i="1">
                            <a:latin typeface="Cambria Math"/>
                          </a:rPr>
                        </m:ctrlPr>
                      </m:dPr>
                      <m:e>
                        <m:f>
                          <m:fPr>
                            <m:ctrlPr>
                              <a:rPr lang="en-US" sz="2400" i="1">
                                <a:latin typeface="Cambria Math"/>
                              </a:rPr>
                            </m:ctrlPr>
                          </m:fPr>
                          <m:num>
                            <m:r>
                              <a:rPr lang="en-US" sz="2400" i="1">
                                <a:latin typeface="Cambria Math"/>
                              </a:rPr>
                              <m:t>1</m:t>
                            </m:r>
                          </m:num>
                          <m:den>
                            <m:r>
                              <a:rPr lang="en-US" sz="2400" i="1">
                                <a:latin typeface="Cambria Math"/>
                              </a:rPr>
                              <m:t>2</m:t>
                            </m:r>
                          </m:den>
                        </m:f>
                        <m:sSub>
                          <m:sSubPr>
                            <m:ctrlPr>
                              <a:rPr lang="en-US" sz="2400" i="1" smtClean="0">
                                <a:latin typeface="Cambria Math"/>
                              </a:rPr>
                            </m:ctrlPr>
                          </m:sSubPr>
                          <m:e>
                            <m:r>
                              <a:rPr lang="en-US" sz="2400" b="0" i="1" smtClean="0">
                                <a:latin typeface="Cambria Math"/>
                              </a:rPr>
                              <m:t>𝐿𝑜𝑔</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acc>
                          <m:accPr>
                            <m:chr m:val="̅"/>
                            <m:ctrlPr>
                              <a:rPr lang="en-US" sz="2400" i="1">
                                <a:latin typeface="Cambria Math"/>
                              </a:rPr>
                            </m:ctrlPr>
                          </m:accPr>
                          <m:e>
                            <m:r>
                              <a:rPr lang="en-US" sz="2400" i="1">
                                <a:latin typeface="Cambria Math"/>
                              </a:rPr>
                              <m:t>𝑃</m:t>
                            </m:r>
                          </m:e>
                        </m:acc>
                      </m:e>
                    </m:d>
                  </m:oMath>
                </a14:m>
                <a:r>
                  <a:rPr lang="en-US" sz="2400" dirty="0" smtClean="0"/>
                  <a:t> </a:t>
                </a:r>
                <a:endParaRPr lang="he-IL" sz="2400" dirty="0"/>
              </a:p>
              <a:p>
                <a:pPr/>
                <a:endParaRPr lang="he-IL" sz="2400" dirty="0"/>
              </a:p>
            </p:txBody>
          </p:sp>
        </mc:Choice>
        <mc:Fallback>
          <p:sp>
            <p:nvSpPr>
              <p:cNvPr id="101" name="TextBox 100"/>
              <p:cNvSpPr txBox="1">
                <a:spLocks noRot="1" noChangeAspect="1" noMove="1" noResize="1" noEditPoints="1" noAdjustHandles="1" noChangeArrowheads="1" noChangeShapeType="1" noTextEdit="1"/>
              </p:cNvSpPr>
              <p:nvPr/>
            </p:nvSpPr>
            <p:spPr>
              <a:xfrm>
                <a:off x="762000" y="4343400"/>
                <a:ext cx="7620000" cy="1022459"/>
              </a:xfrm>
              <a:prstGeom prst="rect">
                <a:avLst/>
              </a:prstGeom>
              <a:blipFill rotWithShape="1">
                <a:blip r:embed="rId10"/>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02" name="TextBox 101"/>
              <p:cNvSpPr txBox="1"/>
              <p:nvPr/>
            </p:nvSpPr>
            <p:spPr>
              <a:xfrm>
                <a:off x="764006" y="5365858"/>
                <a:ext cx="5840556" cy="652053"/>
              </a:xfrm>
              <a:prstGeom prst="rect">
                <a:avLst/>
              </a:prstGeom>
              <a:noFill/>
              <a:ln>
                <a:solidFill>
                  <a:schemeClr val="tx1"/>
                </a:solidFill>
              </a:ln>
            </p:spPr>
            <p:txBody>
              <a:bodyPr wrap="square" rtlCol="1">
                <a:spAutoFit/>
              </a:bodyPr>
              <a:lstStyle/>
              <a:p>
                <a:pPr algn="just"/>
                <a14:m>
                  <m:oMath xmlns:m="http://schemas.openxmlformats.org/officeDocument/2006/math">
                    <m:sSub>
                      <m:sSubPr>
                        <m:ctrlPr>
                          <a:rPr lang="he-IL" sz="2400" i="1" smtClean="0">
                            <a:latin typeface="Cambria Math"/>
                          </a:rPr>
                        </m:ctrlPr>
                      </m:sSubPr>
                      <m:e>
                        <m:acc>
                          <m:accPr>
                            <m:chr m:val="̃"/>
                            <m:ctrlPr>
                              <a:rPr lang="he-IL" sz="2400" i="1" smtClean="0">
                                <a:latin typeface="Cambria Math"/>
                              </a:rPr>
                            </m:ctrlPr>
                          </m:accPr>
                          <m:e>
                            <m:sSub>
                              <m:sSubPr>
                                <m:ctrlPr>
                                  <a:rPr lang="he-IL" sz="2400" i="1">
                                    <a:latin typeface="Cambria Math"/>
                                  </a:rPr>
                                </m:ctrlPr>
                              </m:sSubPr>
                              <m:e>
                                <m:r>
                                  <a:rPr lang="en-US" sz="2400" i="1">
                                    <a:latin typeface="Cambria Math"/>
                                  </a:rPr>
                                  <m:t>𝑥</m:t>
                                </m:r>
                              </m:e>
                              <m:sub>
                                <m:r>
                                  <a:rPr lang="en-US" sz="2400" i="1">
                                    <a:latin typeface="Cambria Math"/>
                                  </a:rPr>
                                  <m:t>𝑖</m:t>
                                </m:r>
                                <m:r>
                                  <a:rPr lang="en-US" sz="2400" i="1">
                                    <a:latin typeface="Cambria Math"/>
                                  </a:rPr>
                                  <m:t>,</m:t>
                                </m:r>
                                <m:r>
                                  <a:rPr lang="en-US" sz="2400" i="1">
                                    <a:latin typeface="Cambria Math"/>
                                  </a:rPr>
                                  <m:t>𝑗</m:t>
                                </m:r>
                              </m:sub>
                            </m:sSub>
                          </m:e>
                        </m:acc>
                        <m:r>
                          <a:rPr lang="en-US" sz="2400" b="0" i="1" smtClean="0">
                            <a:latin typeface="Cambria Math"/>
                          </a:rPr>
                          <m:t> </m:t>
                        </m:r>
                        <m:r>
                          <a:rPr lang="en-US" sz="2400" i="1">
                            <a:latin typeface="Cambria Math"/>
                          </a:rPr>
                          <m:t>= </m:t>
                        </m:r>
                        <m:r>
                          <a:rPr lang="en-US" sz="2400" i="1">
                            <a:latin typeface="Cambria Math"/>
                          </a:rPr>
                          <m:t>𝐸𝑥𝑝</m:t>
                        </m:r>
                      </m:e>
                      <m:sub>
                        <m:acc>
                          <m:accPr>
                            <m:chr m:val="̅"/>
                            <m:ctrlPr>
                              <a:rPr lang="en-US" sz="2400" i="1" smtClean="0">
                                <a:latin typeface="Cambria Math"/>
                              </a:rPr>
                            </m:ctrlPr>
                          </m:accPr>
                          <m:e>
                            <m:r>
                              <a:rPr lang="en-US" sz="2400" b="0" i="1" smtClean="0">
                                <a:latin typeface="Cambria Math"/>
                              </a:rPr>
                              <m:t>𝑃</m:t>
                            </m:r>
                          </m:e>
                        </m:acc>
                      </m:sub>
                    </m:sSub>
                    <m:d>
                      <m:dPr>
                        <m:ctrlPr>
                          <a:rPr lang="en-US" sz="2400" b="0" i="1" smtClean="0">
                            <a:latin typeface="Cambria Math"/>
                          </a:rPr>
                        </m:ctrlPr>
                      </m:dPr>
                      <m:e>
                        <m:r>
                          <a:rPr lang="en-US" sz="2400" i="1">
                            <a:latin typeface="Cambria Math"/>
                          </a:rPr>
                          <m:t>2</m:t>
                        </m:r>
                        <m:acc>
                          <m:accPr>
                            <m:chr m:val="⃗"/>
                            <m:ctrlPr>
                              <a:rPr lang="en-US" sz="2400" i="1">
                                <a:latin typeface="Cambria Math"/>
                              </a:rPr>
                            </m:ctrlPr>
                          </m:accPr>
                          <m:e>
                            <m:acc>
                              <m:accPr>
                                <m:chr m:val="̅"/>
                                <m:ctrlPr>
                                  <a:rPr lang="en-US" sz="2400" i="1">
                                    <a:latin typeface="Cambria Math"/>
                                  </a:rPr>
                                </m:ctrlPr>
                              </m:accPr>
                              <m:e>
                                <m:sSub>
                                  <m:sSubPr>
                                    <m:ctrlPr>
                                      <a:rPr lang="en-US" sz="2400" i="1">
                                        <a:latin typeface="Cambria Math"/>
                                      </a:rPr>
                                    </m:ctrlPr>
                                  </m:sSubPr>
                                  <m:e>
                                    <m:r>
                                      <a:rPr lang="en-US" sz="2400" i="1">
                                        <a:latin typeface="Cambria Math"/>
                                      </a:rPr>
                                      <m:t>𝑃</m:t>
                                    </m:r>
                                  </m:e>
                                  <m:sub>
                                    <m:r>
                                      <a:rPr lang="en-US" sz="2400" i="1">
                                        <a:latin typeface="Cambria Math"/>
                                      </a:rPr>
                                      <m:t>𝑖</m:t>
                                    </m:r>
                                  </m:sub>
                                </m:sSub>
                              </m:e>
                            </m:acc>
                            <m:r>
                              <a:rPr lang="en-US" sz="2400" i="1">
                                <a:latin typeface="Cambria Math"/>
                              </a:rPr>
                              <m:t>𝑀</m:t>
                            </m:r>
                          </m:e>
                        </m:acc>
                      </m:e>
                    </m:d>
                    <m:r>
                      <a:rPr lang="he-IL" sz="2400" b="0" i="0" smtClean="0">
                        <a:latin typeface="Cambria Math"/>
                      </a:rPr>
                      <m:t> =</m:t>
                    </m:r>
                    <m:sSub>
                      <m:sSubPr>
                        <m:ctrlPr>
                          <a:rPr lang="he-IL" sz="2400" i="1">
                            <a:latin typeface="Cambria Math"/>
                          </a:rPr>
                        </m:ctrlPr>
                      </m:sSubPr>
                      <m:e>
                        <m:r>
                          <a:rPr lang="en-US" sz="2400" i="1">
                            <a:latin typeface="Cambria Math"/>
                          </a:rPr>
                          <m:t> </m:t>
                        </m:r>
                        <m:r>
                          <a:rPr lang="en-US" sz="2400" i="1">
                            <a:latin typeface="Cambria Math"/>
                          </a:rPr>
                          <m:t>𝐸𝑥𝑝</m:t>
                        </m:r>
                      </m:e>
                      <m:sub>
                        <m:sSub>
                          <m:sSubPr>
                            <m:ctrlPr>
                              <a:rPr lang="he-IL" sz="2400" i="1">
                                <a:solidFill>
                                  <a:srgbClr val="002060"/>
                                </a:solidFill>
                                <a:latin typeface="Cambria Math"/>
                              </a:rPr>
                            </m:ctrlPr>
                          </m:sSubPr>
                          <m:e>
                            <m:r>
                              <a:rPr lang="en-US" sz="2400">
                                <a:solidFill>
                                  <a:srgbClr val="002060"/>
                                </a:solidFill>
                                <a:latin typeface="Cambria Math"/>
                              </a:rPr>
                              <m:t>𝑥</m:t>
                            </m:r>
                          </m:e>
                          <m:sub>
                            <m:r>
                              <a:rPr lang="en-US" sz="2400">
                                <a:solidFill>
                                  <a:srgbClr val="002060"/>
                                </a:solidFill>
                                <a:latin typeface="Cambria Math"/>
                              </a:rPr>
                              <m:t>𝑖</m:t>
                            </m:r>
                            <m:r>
                              <a:rPr lang="en-US" sz="2400">
                                <a:solidFill>
                                  <a:srgbClr val="002060"/>
                                </a:solidFill>
                                <a:latin typeface="Cambria Math"/>
                              </a:rPr>
                              <m:t>,</m:t>
                            </m:r>
                            <m:r>
                              <a:rPr lang="en-US" sz="2400">
                                <a:solidFill>
                                  <a:srgbClr val="002060"/>
                                </a:solidFill>
                                <a:latin typeface="Cambria Math"/>
                              </a:rPr>
                              <m:t>𝑗</m:t>
                            </m:r>
                          </m:sub>
                        </m:sSub>
                      </m:sub>
                    </m:sSub>
                    <m:d>
                      <m:dPr>
                        <m:ctrlPr>
                          <a:rPr lang="en-US" sz="2400" i="1">
                            <a:latin typeface="Cambria Math"/>
                          </a:rPr>
                        </m:ctrlPr>
                      </m:dPr>
                      <m:e>
                        <m:r>
                          <a:rPr lang="en-US" sz="2400" b="0" i="1" smtClean="0">
                            <a:latin typeface="Cambria Math"/>
                          </a:rPr>
                          <m:t>2</m:t>
                        </m:r>
                        <m:sSub>
                          <m:sSubPr>
                            <m:ctrlPr>
                              <a:rPr lang="en-US" sz="2400" i="1" smtClean="0">
                                <a:latin typeface="Cambria Math"/>
                              </a:rPr>
                            </m:ctrlPr>
                          </m:sSubPr>
                          <m:e>
                            <m:r>
                              <a:rPr lang="en-US" sz="2400" b="0" i="1" smtClean="0">
                                <a:latin typeface="Cambria Math"/>
                              </a:rPr>
                              <m:t>𝐿𝑜𝑔</m:t>
                            </m:r>
                          </m:e>
                          <m:sub>
                            <m:acc>
                              <m:accPr>
                                <m:chr m:val="̅"/>
                                <m:ctrlPr>
                                  <a:rPr lang="en-US" sz="2400" i="1" smtClean="0">
                                    <a:latin typeface="Cambria Math"/>
                                  </a:rPr>
                                </m:ctrlPr>
                              </m:accPr>
                              <m:e>
                                <m:sSub>
                                  <m:sSubPr>
                                    <m:ctrlPr>
                                      <a:rPr lang="en-US" sz="2400" i="1" smtClean="0">
                                        <a:latin typeface="Cambria Math"/>
                                      </a:rPr>
                                    </m:ctrlPr>
                                  </m:sSubPr>
                                  <m:e>
                                    <m:r>
                                      <a:rPr lang="en-US" sz="2400" b="0" i="1" smtClean="0">
                                        <a:latin typeface="Cambria Math"/>
                                      </a:rPr>
                                      <m:t>𝑃</m:t>
                                    </m:r>
                                  </m:e>
                                  <m:sub>
                                    <m:r>
                                      <a:rPr lang="en-US" sz="2400" b="0" i="1" smtClean="0">
                                        <a:latin typeface="Cambria Math"/>
                                      </a:rPr>
                                      <m:t>𝑖</m:t>
                                    </m:r>
                                  </m:sub>
                                </m:sSub>
                              </m:e>
                            </m:acc>
                          </m:sub>
                        </m:sSub>
                        <m:r>
                          <a:rPr lang="en-US" sz="2400" b="0" i="1" smtClean="0">
                            <a:latin typeface="Cambria Math"/>
                          </a:rPr>
                          <m:t>𝑀</m:t>
                        </m:r>
                      </m:e>
                    </m:d>
                  </m:oMath>
                </a14:m>
                <a:r>
                  <a:rPr lang="en-US" sz="2400" dirty="0" smtClean="0"/>
                  <a:t> </a:t>
                </a:r>
                <a:endParaRPr lang="he-IL" sz="2400" dirty="0"/>
              </a:p>
            </p:txBody>
          </p:sp>
        </mc:Choice>
        <mc:Fallback>
          <p:sp>
            <p:nvSpPr>
              <p:cNvPr id="102" name="TextBox 101"/>
              <p:cNvSpPr txBox="1">
                <a:spLocks noRot="1" noChangeAspect="1" noMove="1" noResize="1" noEditPoints="1" noAdjustHandles="1" noChangeArrowheads="1" noChangeShapeType="1" noTextEdit="1"/>
              </p:cNvSpPr>
              <p:nvPr/>
            </p:nvSpPr>
            <p:spPr>
              <a:xfrm>
                <a:off x="764006" y="5365858"/>
                <a:ext cx="5840556" cy="652053"/>
              </a:xfrm>
              <a:prstGeom prst="rect">
                <a:avLst/>
              </a:prstGeom>
              <a:blipFill rotWithShape="1">
                <a:blip r:embed="rId11"/>
                <a:stretch>
                  <a:fillRect/>
                </a:stretch>
              </a:blipFill>
              <a:ln>
                <a:solidFill>
                  <a:schemeClr val="tx1"/>
                </a:solidFill>
              </a:ln>
            </p:spPr>
            <p:txBody>
              <a:bodyPr/>
              <a:lstStyle/>
              <a:p>
                <a:r>
                  <a:rPr lang="he-IL">
                    <a:noFill/>
                  </a:rPr>
                  <a:t> </a:t>
                </a:r>
              </a:p>
            </p:txBody>
          </p:sp>
        </mc:Fallback>
      </mc:AlternateContent>
    </p:spTree>
    <p:extLst>
      <p:ext uri="{BB962C8B-B14F-4D97-AF65-F5344CB8AC3E}">
        <p14:creationId xmlns:p14="http://schemas.microsoft.com/office/powerpoint/2010/main" val="57835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500"/>
                                        <p:tgtEl>
                                          <p:spTgt spid="94"/>
                                        </p:tgtEl>
                                      </p:cBhvr>
                                    </p:animEffect>
                                  </p:childTnLst>
                                </p:cTn>
                              </p:par>
                              <p:par>
                                <p:cTn id="19" presetID="10"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p:bldP spid="94" grpId="0" animBg="1"/>
      <p:bldP spid="98" grpId="0"/>
      <p:bldP spid="99" grpId="0" animBg="1"/>
      <p:bldP spid="100" grpId="0"/>
      <p:bldP spid="101" grpId="0"/>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Outline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dirty="0"/>
          </a:p>
        </p:txBody>
      </p:sp>
      <p:sp>
        <p:nvSpPr>
          <p:cNvPr id="7" name="Content Placeholder 2"/>
          <p:cNvSpPr>
            <a:spLocks noGrp="1"/>
          </p:cNvSpPr>
          <p:nvPr>
            <p:ph idx="1"/>
          </p:nvPr>
        </p:nvSpPr>
        <p:spPr>
          <a:xfrm>
            <a:off x="457200" y="1600200"/>
            <a:ext cx="8229600" cy="4525963"/>
          </a:xfrm>
        </p:spPr>
        <p:txBody>
          <a:bodyPr/>
          <a:lstStyle/>
          <a:p>
            <a:r>
              <a:rPr lang="en-US" dirty="0">
                <a:solidFill>
                  <a:srgbClr val="002060"/>
                </a:solidFill>
              </a:rPr>
              <a:t>Medical </a:t>
            </a:r>
            <a:r>
              <a:rPr lang="en-US" dirty="0" smtClean="0">
                <a:solidFill>
                  <a:srgbClr val="002060"/>
                </a:solidFill>
              </a:rPr>
              <a:t>Background</a:t>
            </a:r>
          </a:p>
          <a:p>
            <a:r>
              <a:rPr lang="en-US" dirty="0">
                <a:solidFill>
                  <a:srgbClr val="002060"/>
                </a:solidFill>
              </a:rPr>
              <a:t>Project </a:t>
            </a:r>
            <a:r>
              <a:rPr lang="en-US" dirty="0" smtClean="0">
                <a:solidFill>
                  <a:srgbClr val="002060"/>
                </a:solidFill>
              </a:rPr>
              <a:t>Goals</a:t>
            </a:r>
            <a:endParaRPr lang="en-US" dirty="0" smtClean="0">
              <a:solidFill>
                <a:srgbClr val="002060"/>
              </a:solidFill>
            </a:endParaRPr>
          </a:p>
          <a:p>
            <a:r>
              <a:rPr lang="en-US" dirty="0" smtClean="0">
                <a:solidFill>
                  <a:srgbClr val="002060"/>
                </a:solidFill>
              </a:rPr>
              <a:t>Overview project process</a:t>
            </a:r>
            <a:endParaRPr lang="en-US" dirty="0" smtClean="0">
              <a:solidFill>
                <a:srgbClr val="002060"/>
              </a:solidFill>
            </a:endParaRPr>
          </a:p>
          <a:p>
            <a:r>
              <a:rPr lang="en-US" dirty="0">
                <a:solidFill>
                  <a:srgbClr val="002060"/>
                </a:solidFill>
              </a:rPr>
              <a:t>Results</a:t>
            </a:r>
            <a:endParaRPr lang="en-US" dirty="0" smtClean="0">
              <a:solidFill>
                <a:srgbClr val="002060"/>
              </a:solidFill>
            </a:endParaRPr>
          </a:p>
          <a:p>
            <a:r>
              <a:rPr lang="en-US" dirty="0" smtClean="0">
                <a:solidFill>
                  <a:srgbClr val="002060"/>
                </a:solidFill>
              </a:rPr>
              <a:t>Conclusion</a:t>
            </a:r>
          </a:p>
          <a:p>
            <a:r>
              <a:rPr lang="en-US" dirty="0">
                <a:solidFill>
                  <a:srgbClr val="002060"/>
                </a:solidFill>
              </a:rPr>
              <a:t>Future Work</a:t>
            </a:r>
            <a:endParaRPr lang="en-US" dirty="0" smtClean="0">
              <a:solidFill>
                <a:srgbClr val="002060"/>
              </a:solidFill>
            </a:endParaRPr>
          </a:p>
          <a:p>
            <a:endParaRPr lang="he-IL" dirty="0">
              <a:solidFill>
                <a:srgbClr val="002060"/>
              </a:solidFill>
            </a:endParaRPr>
          </a:p>
        </p:txBody>
      </p:sp>
    </p:spTree>
    <p:extLst>
      <p:ext uri="{BB962C8B-B14F-4D97-AF65-F5344CB8AC3E}">
        <p14:creationId xmlns:p14="http://schemas.microsoft.com/office/powerpoint/2010/main" val="406421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1295400"/>
          </a:xfrm>
        </p:spPr>
        <p:txBody>
          <a:bodyPr>
            <a:normAutofit fontScale="62500" lnSpcReduction="20000"/>
          </a:bodyPr>
          <a:lstStyle/>
          <a:p>
            <a:pPr marL="0" indent="0">
              <a:buNone/>
            </a:pPr>
            <a:r>
              <a:rPr lang="en-US" dirty="0" smtClean="0">
                <a:solidFill>
                  <a:srgbClr val="002060"/>
                </a:solidFill>
              </a:rPr>
              <a:t>Results of PCA, while our center is the Riemannian </a:t>
            </a:r>
            <a:r>
              <a:rPr lang="en-US" dirty="0">
                <a:solidFill>
                  <a:srgbClr val="002060"/>
                </a:solidFill>
              </a:rPr>
              <a:t>mean </a:t>
            </a:r>
            <a:r>
              <a:rPr lang="en-US" dirty="0" smtClean="0">
                <a:solidFill>
                  <a:srgbClr val="002060"/>
                </a:solidFill>
              </a:rPr>
              <a:t>all the </a:t>
            </a:r>
            <a:r>
              <a:rPr lang="en-US" sz="2800" dirty="0">
                <a:solidFill>
                  <a:srgbClr val="002060"/>
                </a:solidFill>
              </a:rPr>
              <a:t>Riemannian </a:t>
            </a:r>
            <a:r>
              <a:rPr lang="en-US" sz="2800" dirty="0" smtClean="0">
                <a:solidFill>
                  <a:srgbClr val="002060"/>
                </a:solidFill>
              </a:rPr>
              <a:t>means</a:t>
            </a:r>
            <a:r>
              <a:rPr lang="en-US" sz="3600" dirty="0" smtClean="0">
                <a:solidFill>
                  <a:srgbClr val="002060"/>
                </a:solidFill>
              </a:rPr>
              <a:t>. </a:t>
            </a:r>
            <a:endParaRPr lang="en-US" sz="3600" dirty="0">
              <a:solidFill>
                <a:srgbClr val="002060"/>
              </a:solidFill>
            </a:endParaRPr>
          </a:p>
          <a:p>
            <a:pPr marL="0" indent="0">
              <a:buNone/>
            </a:pPr>
            <a:r>
              <a:rPr lang="en-US" dirty="0" smtClean="0">
                <a:solidFill>
                  <a:srgbClr val="002060"/>
                </a:solidFill>
              </a:rPr>
              <a:t> </a:t>
            </a:r>
          </a:p>
          <a:p>
            <a:pPr marL="0" indent="0">
              <a:buNone/>
            </a:pPr>
            <a:r>
              <a:rPr lang="en-US" dirty="0" smtClean="0">
                <a:solidFill>
                  <a:srgbClr val="002060"/>
                </a:solidFill>
              </a:rPr>
              <a:t>Data set: all </a:t>
            </a:r>
            <a:r>
              <a:rPr lang="en-US" dirty="0" smtClean="0">
                <a:solidFill>
                  <a:srgbClr val="002060"/>
                </a:solidFill>
              </a:rPr>
              <a:t>healthy </a:t>
            </a:r>
            <a:r>
              <a:rPr lang="en-US" dirty="0" smtClean="0">
                <a:solidFill>
                  <a:srgbClr val="002060"/>
                </a:solidFill>
              </a:rPr>
              <a:t>subjects</a:t>
            </a:r>
            <a:r>
              <a:rPr lang="en-US" dirty="0" smtClean="0">
                <a:solidFill>
                  <a:srgbClr val="002060"/>
                </a:solidFill>
              </a:rPr>
              <a:t>, all stimulus</a:t>
            </a:r>
            <a:r>
              <a:rPr lang="en-US" dirty="0" smtClean="0">
                <a:solidFill>
                  <a:srgbClr val="002060"/>
                </a:solidFill>
              </a:rPr>
              <a:t>:</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20</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80" y="2590800"/>
            <a:ext cx="4030120" cy="302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120" y="2716589"/>
            <a:ext cx="5494880" cy="290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282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57200"/>
            <a:ext cx="8229600" cy="609600"/>
          </a:xfrm>
        </p:spPr>
        <p:txBody>
          <a:bodyPr/>
          <a:lstStyle/>
          <a:p>
            <a:pPr marL="0" indent="0">
              <a:buNone/>
            </a:pPr>
            <a:r>
              <a:rPr lang="en-US" dirty="0" smtClean="0">
                <a:solidFill>
                  <a:srgbClr val="002060"/>
                </a:solidFill>
              </a:rPr>
              <a:t>Parallel transport </a:t>
            </a:r>
            <a:r>
              <a:rPr lang="en-US" dirty="0" smtClean="0">
                <a:solidFill>
                  <a:srgbClr val="002060"/>
                </a:solidFill>
              </a:rPr>
              <a:t>– before and after</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096" y="1824937"/>
            <a:ext cx="2661025" cy="199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0861" y="1877514"/>
            <a:ext cx="3349939" cy="200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1893399"/>
            <a:ext cx="2650156" cy="198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4098926"/>
            <a:ext cx="2929384" cy="219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4175125"/>
            <a:ext cx="391582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9400" y="4169694"/>
            <a:ext cx="2715582" cy="203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41158" y="990600"/>
            <a:ext cx="8458200" cy="1015663"/>
          </a:xfrm>
          <a:prstGeom prst="rect">
            <a:avLst/>
          </a:prstGeom>
          <a:noFill/>
        </p:spPr>
        <p:txBody>
          <a:bodyPr wrap="square" rtlCol="1">
            <a:spAutoFit/>
          </a:bodyPr>
          <a:lstStyle/>
          <a:p>
            <a:pPr algn="just">
              <a:spcBef>
                <a:spcPct val="20000"/>
              </a:spcBef>
            </a:pPr>
            <a:r>
              <a:rPr lang="en-US" sz="1400" dirty="0" smtClean="0">
                <a:solidFill>
                  <a:srgbClr val="002060"/>
                </a:solidFill>
              </a:rPr>
              <a:t>We can see that while without PT, subject 11 is apart from the other subjects, after PT all the subjects are aligned, and we can see separation by stimulations. Note that all the mixed stimulations are with similar character (visual, auditory and somatosensory).</a:t>
            </a:r>
          </a:p>
          <a:p>
            <a:r>
              <a:rPr lang="en-US" sz="1600" dirty="0" smtClean="0"/>
              <a:t> </a:t>
            </a:r>
            <a:endParaRPr lang="he-IL" sz="1600" dirty="0"/>
          </a:p>
        </p:txBody>
      </p:sp>
    </p:spTree>
    <p:extLst>
      <p:ext uri="{BB962C8B-B14F-4D97-AF65-F5344CB8AC3E}">
        <p14:creationId xmlns:p14="http://schemas.microsoft.com/office/powerpoint/2010/main" val="360705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22</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142679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57200"/>
            <a:ext cx="8229600" cy="1143000"/>
          </a:xfrm>
        </p:spPr>
        <p:txBody>
          <a:bodyPr>
            <a:noAutofit/>
          </a:bodyPr>
          <a:lstStyle/>
          <a:p>
            <a:r>
              <a:rPr lang="en-US" sz="4000" dirty="0">
                <a:solidFill>
                  <a:srgbClr val="002060"/>
                </a:solidFill>
              </a:rPr>
              <a:t>SVM</a:t>
            </a:r>
            <a:br>
              <a:rPr lang="en-US" sz="4000" dirty="0">
                <a:solidFill>
                  <a:srgbClr val="002060"/>
                </a:solidFill>
              </a:rPr>
            </a:br>
            <a:r>
              <a:rPr lang="en-US" sz="3200" dirty="0">
                <a:solidFill>
                  <a:srgbClr val="002060"/>
                </a:solidFill>
              </a:rPr>
              <a:t>Support </a:t>
            </a:r>
            <a:r>
              <a:rPr lang="en-US" sz="3200" dirty="0" smtClean="0">
                <a:solidFill>
                  <a:srgbClr val="002060"/>
                </a:solidFill>
              </a:rPr>
              <a:t>Vector Machines</a:t>
            </a:r>
            <a:endParaRPr lang="he-IL" sz="3200" dirty="0">
              <a:solidFill>
                <a:srgbClr val="002060"/>
              </a:solidFill>
            </a:endParaRPr>
          </a:p>
        </p:txBody>
      </p:sp>
      <p:sp>
        <p:nvSpPr>
          <p:cNvPr id="3" name="מציין מיקום תוכן 2"/>
          <p:cNvSpPr>
            <a:spLocks noGrp="1"/>
          </p:cNvSpPr>
          <p:nvPr>
            <p:ph idx="1"/>
          </p:nvPr>
        </p:nvSpPr>
        <p:spPr>
          <a:xfrm>
            <a:off x="457200" y="1752600"/>
            <a:ext cx="8229600" cy="4525963"/>
          </a:xfrm>
        </p:spPr>
        <p:txBody>
          <a:bodyPr>
            <a:normAutofit/>
          </a:bodyPr>
          <a:lstStyle/>
          <a:p>
            <a:pPr marL="0" indent="0" algn="just">
              <a:buNone/>
            </a:pPr>
            <a:r>
              <a:rPr lang="en-US" sz="2000" dirty="0">
                <a:solidFill>
                  <a:srgbClr val="002060"/>
                </a:solidFill>
              </a:rPr>
              <a:t>A method used for classification and regression analyses.</a:t>
            </a:r>
          </a:p>
          <a:p>
            <a:pPr marL="0" indent="0" algn="just">
              <a:buNone/>
            </a:pPr>
            <a:r>
              <a:rPr lang="en-US" sz="2000" dirty="0" smtClean="0">
                <a:solidFill>
                  <a:srgbClr val="002060"/>
                </a:solidFill>
              </a:rPr>
              <a:t>SVM represent the data set as </a:t>
            </a:r>
            <a:r>
              <a:rPr lang="en-US" sz="2000" dirty="0">
                <a:solidFill>
                  <a:srgbClr val="002060"/>
                </a:solidFill>
              </a:rPr>
              <a:t>points in space, mapped so that </a:t>
            </a:r>
            <a:r>
              <a:rPr lang="en-US" sz="2000" dirty="0" smtClean="0">
                <a:solidFill>
                  <a:srgbClr val="002060"/>
                </a:solidFill>
              </a:rPr>
              <a:t>samples with different labels are </a:t>
            </a:r>
            <a:r>
              <a:rPr lang="en-US" sz="2000" dirty="0">
                <a:solidFill>
                  <a:srgbClr val="002060"/>
                </a:solidFill>
              </a:rPr>
              <a:t>divided by a </a:t>
            </a:r>
            <a:r>
              <a:rPr lang="en-US" sz="2000" dirty="0" smtClean="0">
                <a:solidFill>
                  <a:srgbClr val="002060"/>
                </a:solidFill>
              </a:rPr>
              <a:t>clear. </a:t>
            </a:r>
            <a:r>
              <a:rPr lang="en-US" sz="2000" dirty="0">
                <a:solidFill>
                  <a:srgbClr val="002060"/>
                </a:solidFill>
              </a:rPr>
              <a:t>New </a:t>
            </a:r>
            <a:r>
              <a:rPr lang="en-US" sz="2000" dirty="0" smtClean="0">
                <a:solidFill>
                  <a:srgbClr val="002060"/>
                </a:solidFill>
              </a:rPr>
              <a:t>samples are </a:t>
            </a:r>
            <a:r>
              <a:rPr lang="en-US" sz="2000" dirty="0">
                <a:solidFill>
                  <a:srgbClr val="002060"/>
                </a:solidFill>
              </a:rPr>
              <a:t>then mapped into that same space and </a:t>
            </a:r>
            <a:r>
              <a:rPr lang="en-US" sz="2000" dirty="0" smtClean="0">
                <a:solidFill>
                  <a:srgbClr val="002060"/>
                </a:solidFill>
              </a:rPr>
              <a:t>ascribed to a label based </a:t>
            </a:r>
            <a:r>
              <a:rPr lang="en-US" sz="2000" dirty="0">
                <a:solidFill>
                  <a:srgbClr val="002060"/>
                </a:solidFill>
              </a:rPr>
              <a:t>on which side of the gap they </a:t>
            </a:r>
            <a:r>
              <a:rPr lang="en-US" sz="2000" dirty="0" smtClean="0">
                <a:solidFill>
                  <a:srgbClr val="002060"/>
                </a:solidFill>
              </a:rPr>
              <a:t>fell.</a:t>
            </a:r>
          </a:p>
          <a:p>
            <a:pPr marL="0" indent="0" algn="just">
              <a:buNone/>
            </a:pPr>
            <a:endParaRPr lang="en-US" sz="2000" dirty="0">
              <a:solidFill>
                <a:srgbClr val="002060"/>
              </a:solidFill>
            </a:endParaRPr>
          </a:p>
          <a:p>
            <a:endParaRPr lang="he-IL"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23</a:t>
            </a:fld>
            <a:endParaRPr 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657600"/>
            <a:ext cx="3519632" cy="256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חץ ימינה 4"/>
          <p:cNvSpPr/>
          <p:nvPr/>
        </p:nvSpPr>
        <p:spPr>
          <a:xfrm>
            <a:off x="4191000" y="4572000"/>
            <a:ext cx="838200" cy="533400"/>
          </a:xfrm>
          <a:prstGeom prst="rightArrow">
            <a:avLst/>
          </a:prstGeom>
          <a:solidFill>
            <a:schemeClr val="bg2">
              <a:lumMod val="75000"/>
            </a:schemeClr>
          </a:solidFill>
          <a:ln>
            <a:solidFill>
              <a:schemeClr val="bg2">
                <a:lumMod val="9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15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4384"/>
          <a:stretch/>
        </p:blipFill>
        <p:spPr bwMode="auto">
          <a:xfrm>
            <a:off x="5445113" y="3303522"/>
            <a:ext cx="3150970" cy="35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304" y="3702218"/>
            <a:ext cx="2885896" cy="2927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7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24</a:t>
            </a:fld>
            <a:endParaRPr lang="en-US"/>
          </a:p>
        </p:txBody>
      </p:sp>
      <p:sp>
        <p:nvSpPr>
          <p:cNvPr id="8" name="צורה חופשית 7"/>
          <p:cNvSpPr/>
          <p:nvPr/>
        </p:nvSpPr>
        <p:spPr>
          <a:xfrm>
            <a:off x="-15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9144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5146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1148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7150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3152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77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2573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28575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4577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0579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3305821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solidFill>
                  <a:srgbClr val="002060"/>
                </a:solidFill>
              </a:rPr>
              <a:t>Results</a:t>
            </a:r>
            <a:br>
              <a:rPr lang="en-US" dirty="0">
                <a:solidFill>
                  <a:srgbClr val="002060"/>
                </a:solidFill>
              </a:rPr>
            </a:br>
            <a:r>
              <a:rPr lang="en-US" sz="3600" dirty="0">
                <a:solidFill>
                  <a:srgbClr val="002060"/>
                </a:solidFill>
              </a:rPr>
              <a:t>Confusion </a:t>
            </a:r>
            <a:r>
              <a:rPr lang="en-US" sz="3600" dirty="0" smtClean="0">
                <a:solidFill>
                  <a:srgbClr val="002060"/>
                </a:solidFill>
              </a:rPr>
              <a:t>Matrix</a:t>
            </a:r>
            <a:endParaRPr lang="he-IL" dirty="0">
              <a:solidFill>
                <a:srgbClr val="002060"/>
              </a:solidFill>
            </a:endParaRPr>
          </a:p>
        </p:txBody>
      </p:sp>
      <p:sp>
        <p:nvSpPr>
          <p:cNvPr id="3" name="Content Placeholder 2"/>
          <p:cNvSpPr>
            <a:spLocks noGrp="1"/>
          </p:cNvSpPr>
          <p:nvPr>
            <p:ph idx="1"/>
          </p:nvPr>
        </p:nvSpPr>
        <p:spPr>
          <a:xfrm>
            <a:off x="533400" y="1676400"/>
            <a:ext cx="4876800" cy="1143000"/>
          </a:xfrm>
        </p:spPr>
        <p:txBody>
          <a:bodyPr>
            <a:normAutofit/>
          </a:bodyPr>
          <a:lstStyle/>
          <a:p>
            <a:pPr marL="0" indent="0">
              <a:buNone/>
            </a:pPr>
            <a:r>
              <a:rPr lang="en-US" sz="1600" dirty="0" smtClean="0">
                <a:solidFill>
                  <a:srgbClr val="002060"/>
                </a:solidFill>
              </a:rPr>
              <a:t>Data used: 50 trials from each stimulation, from all healthy subjects (After PCA)</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25</a:t>
            </a:fld>
            <a:endParaRPr lang="en-US"/>
          </a:p>
        </p:txBody>
      </p:sp>
      <p:pic>
        <p:nvPicPr>
          <p:cNvPr id="6" name="תמונה 5"/>
          <p:cNvPicPr/>
          <p:nvPr/>
        </p:nvPicPr>
        <p:blipFill>
          <a:blip r:embed="rId2"/>
          <a:stretch>
            <a:fillRect/>
          </a:stretch>
        </p:blipFill>
        <p:spPr>
          <a:xfrm>
            <a:off x="5257800" y="3287582"/>
            <a:ext cx="3352800" cy="3238500"/>
          </a:xfrm>
          <a:prstGeom prst="rect">
            <a:avLst/>
          </a:prstGeom>
        </p:spPr>
      </p:pic>
      <p:pic>
        <p:nvPicPr>
          <p:cNvPr id="7" name="תמונה 6"/>
          <p:cNvPicPr/>
          <p:nvPr/>
        </p:nvPicPr>
        <p:blipFill>
          <a:blip r:embed="rId3"/>
          <a:stretch>
            <a:fillRect/>
          </a:stretch>
        </p:blipFill>
        <p:spPr>
          <a:xfrm>
            <a:off x="5676900" y="1457425"/>
            <a:ext cx="2514600" cy="1600200"/>
          </a:xfrm>
          <a:prstGeom prst="rect">
            <a:avLst/>
          </a:prstGeom>
        </p:spPr>
      </p:pic>
      <p:graphicFrame>
        <p:nvGraphicFramePr>
          <p:cNvPr id="8" name="Table 2">
            <a:extLst>
              <a:ext uri="{FF2B5EF4-FFF2-40B4-BE49-F238E27FC236}">
                <a16:creationId xmlns:a16="http://schemas.microsoft.com/office/drawing/2014/main" xmlns="" id="{001CA006-E8EE-4775-97DC-4241F80C7831}"/>
              </a:ext>
            </a:extLst>
          </p:cNvPr>
          <p:cNvGraphicFramePr>
            <a:graphicFrameLocks noGrp="1"/>
          </p:cNvGraphicFramePr>
          <p:nvPr>
            <p:extLst>
              <p:ext uri="{D42A27DB-BD31-4B8C-83A1-F6EECF244321}">
                <p14:modId xmlns:p14="http://schemas.microsoft.com/office/powerpoint/2010/main" val="716739593"/>
              </p:ext>
            </p:extLst>
          </p:nvPr>
        </p:nvGraphicFramePr>
        <p:xfrm>
          <a:off x="990600" y="2590800"/>
          <a:ext cx="2743200" cy="3708400"/>
        </p:xfrm>
        <a:graphic>
          <a:graphicData uri="http://schemas.openxmlformats.org/drawingml/2006/table">
            <a:tbl>
              <a:tblPr firstRow="1" bandRow="1">
                <a:tableStyleId>{46F890A9-2807-4EBB-B81D-B2AA78EC7F39}</a:tableStyleId>
              </a:tblPr>
              <a:tblGrid>
                <a:gridCol w="914400">
                  <a:extLst>
                    <a:ext uri="{9D8B030D-6E8A-4147-A177-3AD203B41FA5}">
                      <a16:colId xmlns:a16="http://schemas.microsoft.com/office/drawing/2014/main" xmlns="" val="1295270483"/>
                    </a:ext>
                  </a:extLst>
                </a:gridCol>
                <a:gridCol w="914400">
                  <a:extLst>
                    <a:ext uri="{9D8B030D-6E8A-4147-A177-3AD203B41FA5}">
                      <a16:colId xmlns:a16="http://schemas.microsoft.com/office/drawing/2014/main" xmlns="" val="2522856029"/>
                    </a:ext>
                  </a:extLst>
                </a:gridCol>
                <a:gridCol w="914400">
                  <a:extLst>
                    <a:ext uri="{9D8B030D-6E8A-4147-A177-3AD203B41FA5}">
                      <a16:colId xmlns:a16="http://schemas.microsoft.com/office/drawing/2014/main" xmlns="" val="843726217"/>
                    </a:ext>
                  </a:extLst>
                </a:gridCol>
              </a:tblGrid>
              <a:tr h="370840">
                <a:tc>
                  <a:txBody>
                    <a:bodyPr/>
                    <a:lstStyle/>
                    <a:p>
                      <a:pPr algn="ctr" rtl="0" fontAlgn="b"/>
                      <a:r>
                        <a:rPr lang="en-GB" sz="1100" u="none" strike="noStrike" dirty="0">
                          <a:effectLst/>
                        </a:rPr>
                        <a:t>Code</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system</a:t>
                      </a:r>
                      <a:endParaRPr lang="en-GB"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details</a:t>
                      </a:r>
                      <a:endParaRPr lang="en-GB"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15808578"/>
                  </a:ext>
                </a:extLst>
              </a:tr>
              <a:tr h="370840">
                <a:tc>
                  <a:txBody>
                    <a:bodyPr/>
                    <a:lstStyle/>
                    <a:p>
                      <a:pPr algn="ctr" rtl="0" fontAlgn="b"/>
                      <a:r>
                        <a:rPr lang="en-GB" sz="1400" u="none" strike="noStrike" dirty="0">
                          <a:effectLst/>
                        </a:rPr>
                        <a:t>1</a:t>
                      </a:r>
                      <a:endParaRPr lang="en-GB" sz="1400" b="1" i="0" u="none" strike="noStrike" dirty="0">
                        <a:solidFill>
                          <a:srgbClr val="FF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right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840680843"/>
                  </a:ext>
                </a:extLst>
              </a:tr>
              <a:tr h="370840">
                <a:tc>
                  <a:txBody>
                    <a:bodyPr/>
                    <a:lstStyle/>
                    <a:p>
                      <a:pPr algn="ctr" rtl="0" fontAlgn="b"/>
                      <a:r>
                        <a:rPr lang="en-GB" sz="1400" u="none" strike="noStrike" dirty="0">
                          <a:effectLst/>
                        </a:rPr>
                        <a:t>2</a:t>
                      </a:r>
                      <a:endParaRPr lang="en-GB" sz="1400" b="1" i="0" u="none" strike="noStrike" dirty="0">
                        <a:solidFill>
                          <a:schemeClr val="accent1"/>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Somatosensory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left arm</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70929970"/>
                  </a:ext>
                </a:extLst>
              </a:tr>
              <a:tr h="370840">
                <a:tc>
                  <a:txBody>
                    <a:bodyPr/>
                    <a:lstStyle/>
                    <a:p>
                      <a:pPr algn="ctr" rtl="0" fontAlgn="b"/>
                      <a:r>
                        <a:rPr lang="en-GB" sz="1400" u="none" strike="noStrike" dirty="0">
                          <a:effectLst/>
                        </a:rPr>
                        <a:t>3</a:t>
                      </a:r>
                      <a:endParaRPr lang="en-GB" sz="1400" b="1" i="0" u="none" strike="noStrike" dirty="0">
                        <a:solidFill>
                          <a:srgbClr val="92D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Visual</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light flash</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802949427"/>
                  </a:ext>
                </a:extLst>
              </a:tr>
              <a:tr h="370840">
                <a:tc>
                  <a:txBody>
                    <a:bodyPr/>
                    <a:lstStyle/>
                    <a:p>
                      <a:pPr algn="ctr" rtl="0" fontAlgn="b"/>
                      <a:r>
                        <a:rPr lang="en-GB" sz="1400" u="none" strike="noStrike" dirty="0">
                          <a:effectLst/>
                        </a:rPr>
                        <a:t>11</a:t>
                      </a:r>
                      <a:endParaRPr lang="en-GB" sz="1400" b="1" i="0" u="none" strike="noStrike" dirty="0">
                        <a:solidFill>
                          <a:srgbClr val="00B05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Frequent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243748954"/>
                  </a:ext>
                </a:extLst>
              </a:tr>
              <a:tr h="370840">
                <a:tc>
                  <a:txBody>
                    <a:bodyPr/>
                    <a:lstStyle/>
                    <a:p>
                      <a:pPr algn="ctr" rtl="0" fontAlgn="b"/>
                      <a:r>
                        <a:rPr lang="en-GB" sz="1400" u="none" strike="noStrike" dirty="0">
                          <a:effectLst/>
                        </a:rPr>
                        <a:t>12</a:t>
                      </a:r>
                      <a:endParaRPr lang="en-GB" sz="1400" b="1" i="0" u="none" strike="noStrike" dirty="0">
                        <a:solidFill>
                          <a:srgbClr val="00B0F0"/>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rare tone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544503947"/>
                  </a:ext>
                </a:extLst>
              </a:tr>
              <a:tr h="370840">
                <a:tc>
                  <a:txBody>
                    <a:bodyPr/>
                    <a:lstStyle/>
                    <a:p>
                      <a:pPr algn="ctr" rtl="0" fontAlgn="b"/>
                      <a:r>
                        <a:rPr lang="en-GB" sz="1400" u="none" strike="noStrike" dirty="0">
                          <a:effectLst/>
                        </a:rPr>
                        <a:t>13</a:t>
                      </a:r>
                      <a:endParaRPr lang="en-GB" sz="1400" b="1" i="0" u="none" strike="noStrike" dirty="0">
                        <a:solidFill>
                          <a:schemeClr val="tx2"/>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1</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487468291"/>
                  </a:ext>
                </a:extLst>
              </a:tr>
              <a:tr h="370840">
                <a:tc>
                  <a:txBody>
                    <a:bodyPr/>
                    <a:lstStyle/>
                    <a:p>
                      <a:pPr algn="ctr" rtl="0" fontAlgn="b"/>
                      <a:r>
                        <a:rPr lang="en-GB" sz="1400" u="none" strike="noStrike" dirty="0">
                          <a:effectLst/>
                        </a:rPr>
                        <a:t>14</a:t>
                      </a:r>
                      <a:endParaRPr lang="en-GB" sz="1400" b="1" i="0" u="none" strike="noStrike" dirty="0">
                        <a:solidFill>
                          <a:srgbClr val="CC00CC"/>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Subject own name</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489775726"/>
                  </a:ext>
                </a:extLst>
              </a:tr>
              <a:tr h="370840">
                <a:tc>
                  <a:txBody>
                    <a:bodyPr/>
                    <a:lstStyle/>
                    <a:p>
                      <a:pPr algn="ctr" rtl="0" fontAlgn="b"/>
                      <a:r>
                        <a:rPr lang="en-GB" sz="1400" u="none" strike="noStrike" dirty="0">
                          <a:effectLst/>
                        </a:rPr>
                        <a:t>15</a:t>
                      </a:r>
                      <a:endParaRPr lang="en-GB" sz="1400" b="1" i="0" u="none" strike="noStrike" dirty="0">
                        <a:solidFill>
                          <a:srgbClr val="FF00FF"/>
                        </a:solidFill>
                        <a:effectLst/>
                        <a:latin typeface="Calibri" panose="020F0502020204030204" pitchFamily="34" charset="0"/>
                      </a:endParaRPr>
                    </a:p>
                  </a:txBody>
                  <a:tcPr marL="9525" marR="9525" marT="9525" marB="0" anchor="ctr"/>
                </a:tc>
                <a:tc>
                  <a:txBody>
                    <a:bodyPr/>
                    <a:lstStyle/>
                    <a:p>
                      <a:pPr algn="ctr" rtl="0" fontAlgn="b"/>
                      <a:r>
                        <a:rPr lang="en-GB" sz="1100" u="none" strike="noStrike">
                          <a:effectLst/>
                        </a:rPr>
                        <a:t>Auditory</a:t>
                      </a:r>
                      <a:endParaRPr lang="en-GB"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 </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344171792"/>
                  </a:ext>
                </a:extLst>
              </a:tr>
              <a:tr h="370840">
                <a:tc>
                  <a:txBody>
                    <a:bodyPr/>
                    <a:lstStyle/>
                    <a:p>
                      <a:pPr algn="ctr" rtl="0" fontAlgn="b"/>
                      <a:r>
                        <a:rPr lang="en-US" sz="1400" u="none" strike="noStrike" dirty="0">
                          <a:effectLst/>
                        </a:rPr>
                        <a:t>16</a:t>
                      </a:r>
                      <a:endParaRPr lang="en-GB" sz="1400" b="1" i="0" u="none" strike="noStrike" dirty="0">
                        <a:solidFill>
                          <a:srgbClr val="CC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Auditory</a:t>
                      </a:r>
                      <a:endParaRPr lang="en-GB" sz="11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b"/>
                      <a:r>
                        <a:rPr lang="en-GB" sz="1100" u="none" strike="noStrike" dirty="0">
                          <a:effectLst/>
                        </a:rPr>
                        <a:t>Sham word</a:t>
                      </a:r>
                      <a:endParaRPr lang="en-GB"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495410027"/>
                  </a:ext>
                </a:extLst>
              </a:tr>
            </a:tbl>
          </a:graphicData>
        </a:graphic>
      </p:graphicFrame>
      <p:sp>
        <p:nvSpPr>
          <p:cNvPr id="4" name="מלבן מעוגל 3"/>
          <p:cNvSpPr/>
          <p:nvPr/>
        </p:nvSpPr>
        <p:spPr>
          <a:xfrm>
            <a:off x="990600" y="3048000"/>
            <a:ext cx="2743200" cy="6096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מעוגל 8"/>
          <p:cNvSpPr/>
          <p:nvPr/>
        </p:nvSpPr>
        <p:spPr>
          <a:xfrm>
            <a:off x="5638800" y="3505200"/>
            <a:ext cx="609600" cy="533400"/>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מעוגל 9"/>
          <p:cNvSpPr/>
          <p:nvPr/>
        </p:nvSpPr>
        <p:spPr>
          <a:xfrm>
            <a:off x="990600" y="4114800"/>
            <a:ext cx="2743200" cy="6858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מעוגל 10"/>
          <p:cNvSpPr/>
          <p:nvPr/>
        </p:nvSpPr>
        <p:spPr>
          <a:xfrm>
            <a:off x="6553200" y="4419600"/>
            <a:ext cx="609600" cy="53340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מעוגל 11"/>
          <p:cNvSpPr/>
          <p:nvPr/>
        </p:nvSpPr>
        <p:spPr>
          <a:xfrm>
            <a:off x="990600" y="4876800"/>
            <a:ext cx="2743200" cy="6858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מעוגל 12"/>
          <p:cNvSpPr/>
          <p:nvPr/>
        </p:nvSpPr>
        <p:spPr>
          <a:xfrm>
            <a:off x="7162800" y="4953000"/>
            <a:ext cx="609600" cy="6096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מלבן מעוגל 13"/>
          <p:cNvSpPr/>
          <p:nvPr/>
        </p:nvSpPr>
        <p:spPr>
          <a:xfrm>
            <a:off x="990600" y="5638800"/>
            <a:ext cx="2743199"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מעוגל 14"/>
          <p:cNvSpPr/>
          <p:nvPr/>
        </p:nvSpPr>
        <p:spPr>
          <a:xfrm>
            <a:off x="7772400" y="5562600"/>
            <a:ext cx="609600" cy="609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מעוגל 15"/>
          <p:cNvSpPr/>
          <p:nvPr/>
        </p:nvSpPr>
        <p:spPr>
          <a:xfrm>
            <a:off x="990600" y="3733800"/>
            <a:ext cx="2743200" cy="35242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מעוגל 16"/>
          <p:cNvSpPr/>
          <p:nvPr/>
        </p:nvSpPr>
        <p:spPr>
          <a:xfrm>
            <a:off x="6248400" y="4114800"/>
            <a:ext cx="304800" cy="2286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6931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162800" cy="1143000"/>
          </a:xfrm>
        </p:spPr>
        <p:txBody>
          <a:bodyPr>
            <a:noAutofit/>
          </a:bodyPr>
          <a:lstStyle/>
          <a:p>
            <a:r>
              <a:rPr lang="en-US" sz="2000" dirty="0" smtClean="0">
                <a:solidFill>
                  <a:srgbClr val="002060"/>
                </a:solidFill>
              </a:rPr>
              <a:t>A series of tests performed on subjects </a:t>
            </a:r>
            <a:r>
              <a:rPr lang="en-US" sz="2000" dirty="0" smtClean="0">
                <a:solidFill>
                  <a:srgbClr val="002060"/>
                </a:solidFill>
              </a:rPr>
              <a:t>C01, C02</a:t>
            </a:r>
            <a:r>
              <a:rPr lang="en-US" sz="2000" dirty="0" smtClean="0">
                <a:solidFill>
                  <a:srgbClr val="002060"/>
                </a:solidFill>
              </a:rPr>
              <a:t/>
            </a:r>
            <a:br>
              <a:rPr lang="en-US" sz="2000" dirty="0" smtClean="0">
                <a:solidFill>
                  <a:srgbClr val="002060"/>
                </a:solidFill>
              </a:rPr>
            </a:br>
            <a:r>
              <a:rPr lang="en-US" sz="2000" dirty="0" smtClean="0">
                <a:solidFill>
                  <a:srgbClr val="002060"/>
                </a:solidFill>
              </a:rPr>
              <a:t>stimulus </a:t>
            </a:r>
            <a:r>
              <a:rPr lang="en-US" sz="2000" dirty="0" smtClean="0">
                <a:solidFill>
                  <a:srgbClr val="002060"/>
                </a:solidFill>
              </a:rPr>
              <a:t>1, 3, </a:t>
            </a:r>
            <a:r>
              <a:rPr lang="en-US" sz="2000" dirty="0" smtClean="0">
                <a:solidFill>
                  <a:srgbClr val="002060"/>
                </a:solidFill>
              </a:rPr>
              <a:t>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26</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14400"/>
            <a:ext cx="4191000" cy="314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152" y="4056400"/>
            <a:ext cx="4779198" cy="280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98" y="914400"/>
            <a:ext cx="4072802" cy="305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967788"/>
            <a:ext cx="4769224"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937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a:t>
            </a:r>
            <a:r>
              <a:rPr lang="en-US" sz="2000" dirty="0" smtClean="0">
                <a:solidFill>
                  <a:srgbClr val="002060"/>
                </a:solidFill>
              </a:rPr>
              <a:t>C01, C02</a:t>
            </a:r>
            <a:r>
              <a:rPr lang="en-US" sz="2000" dirty="0" smtClean="0">
                <a:solidFill>
                  <a:srgbClr val="002060"/>
                </a:solidFill>
              </a:rPr>
              <a:t/>
            </a:r>
            <a:br>
              <a:rPr lang="en-US" sz="2000" dirty="0" smtClean="0">
                <a:solidFill>
                  <a:srgbClr val="002060"/>
                </a:solidFill>
              </a:rPr>
            </a:br>
            <a:r>
              <a:rPr lang="en-US" sz="2000" dirty="0" smtClean="0">
                <a:solidFill>
                  <a:srgbClr val="002060"/>
                </a:solidFill>
              </a:rPr>
              <a:t>stimulus </a:t>
            </a:r>
            <a:r>
              <a:rPr lang="en-US" sz="2000" dirty="0" smtClean="0">
                <a:solidFill>
                  <a:srgbClr val="002060"/>
                </a:solidFill>
              </a:rPr>
              <a:t>1, 3, </a:t>
            </a:r>
            <a:r>
              <a:rPr lang="en-US" sz="2000" dirty="0" smtClean="0">
                <a:solidFill>
                  <a:srgbClr val="002060"/>
                </a:solidFill>
              </a:rPr>
              <a:t>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27</a:t>
            </a:fld>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90800"/>
            <a:ext cx="5156412"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743200"/>
            <a:ext cx="4311246"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670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a:t>
            </a:r>
            <a:r>
              <a:rPr lang="en-US" sz="2000" dirty="0" smtClean="0">
                <a:solidFill>
                  <a:srgbClr val="002060"/>
                </a:solidFill>
              </a:rPr>
              <a:t>subjects C04,C05,C06,S01,S02,S04</a:t>
            </a:r>
            <a:r>
              <a:rPr lang="en-US" sz="2000" dirty="0" smtClean="0">
                <a:solidFill>
                  <a:srgbClr val="002060"/>
                </a:solidFill>
              </a:rPr>
              <a:t/>
            </a:r>
            <a:br>
              <a:rPr lang="en-US" sz="2000" dirty="0" smtClean="0">
                <a:solidFill>
                  <a:srgbClr val="002060"/>
                </a:solidFill>
              </a:rPr>
            </a:br>
            <a:r>
              <a:rPr lang="en-US" sz="2000" dirty="0" smtClean="0">
                <a:solidFill>
                  <a:srgbClr val="002060"/>
                </a:solidFill>
              </a:rPr>
              <a:t>stimulus 2, </a:t>
            </a:r>
            <a:r>
              <a:rPr lang="en-US" sz="2000" dirty="0" smtClean="0">
                <a:solidFill>
                  <a:srgbClr val="002060"/>
                </a:solidFill>
              </a:rPr>
              <a:t>3, </a:t>
            </a:r>
            <a:r>
              <a:rPr lang="en-US" sz="2000" dirty="0" smtClean="0">
                <a:solidFill>
                  <a:srgbClr val="002060"/>
                </a:solidFill>
              </a:rPr>
              <a:t>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28</a:t>
            </a:fld>
            <a:endParaRPr lang="en-US"/>
          </a:p>
        </p:txBody>
      </p:sp>
      <p:pic>
        <p:nvPicPr>
          <p:cNvPr id="81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875" y="1163334"/>
            <a:ext cx="3503166" cy="262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145" y="3886200"/>
            <a:ext cx="3730625" cy="27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17" y="3946797"/>
            <a:ext cx="3578225" cy="268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17" y="1006507"/>
            <a:ext cx="3730625" cy="27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45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a:t>
            </a:r>
            <a:r>
              <a:rPr lang="en-US" sz="2000" dirty="0" smtClean="0">
                <a:solidFill>
                  <a:srgbClr val="002060"/>
                </a:solidFill>
              </a:rPr>
              <a:t>C03, C04,C05,S01,S02,S04</a:t>
            </a:r>
            <a:r>
              <a:rPr lang="en-US" sz="2000" dirty="0" smtClean="0">
                <a:solidFill>
                  <a:srgbClr val="002060"/>
                </a:solidFill>
              </a:rPr>
              <a:t/>
            </a:r>
            <a:br>
              <a:rPr lang="en-US" sz="2000" dirty="0" smtClean="0">
                <a:solidFill>
                  <a:srgbClr val="002060"/>
                </a:solidFill>
              </a:rPr>
            </a:br>
            <a:r>
              <a:rPr lang="en-US" sz="2000" dirty="0" smtClean="0">
                <a:solidFill>
                  <a:srgbClr val="002060"/>
                </a:solidFill>
              </a:rPr>
              <a:t>stimulus 2, </a:t>
            </a:r>
            <a:r>
              <a:rPr lang="en-US" sz="2000" dirty="0" smtClean="0">
                <a:solidFill>
                  <a:srgbClr val="002060"/>
                </a:solidFill>
              </a:rPr>
              <a:t>3, </a:t>
            </a:r>
            <a:r>
              <a:rPr lang="en-US" sz="2000" dirty="0" smtClean="0">
                <a:solidFill>
                  <a:srgbClr val="002060"/>
                </a:solidFill>
              </a:rPr>
              <a:t>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29</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174" y="3903663"/>
            <a:ext cx="365905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1" y="1250552"/>
            <a:ext cx="3504628" cy="262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93515"/>
            <a:ext cx="3721545" cy="268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903663"/>
            <a:ext cx="365905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891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Medical Background</a:t>
            </a:r>
            <a:endParaRPr lang="he-IL" dirty="0">
              <a:solidFill>
                <a:srgbClr val="002060"/>
              </a:solidFill>
            </a:endParaRPr>
          </a:p>
        </p:txBody>
      </p:sp>
      <p:sp>
        <p:nvSpPr>
          <p:cNvPr id="3" name="Content Placeholder 2"/>
          <p:cNvSpPr>
            <a:spLocks noGrp="1"/>
          </p:cNvSpPr>
          <p:nvPr>
            <p:ph idx="1"/>
          </p:nvPr>
        </p:nvSpPr>
        <p:spPr>
          <a:xfrm>
            <a:off x="381000" y="1600200"/>
            <a:ext cx="8458200" cy="4419600"/>
          </a:xfrm>
        </p:spPr>
        <p:txBody>
          <a:bodyPr>
            <a:noAutofit/>
          </a:bodyPr>
          <a:lstStyle/>
          <a:p>
            <a:pPr marL="0" indent="0" algn="just">
              <a:buNone/>
            </a:pPr>
            <a:r>
              <a:rPr lang="en-US" sz="2300" dirty="0" smtClean="0">
                <a:solidFill>
                  <a:srgbClr val="002060"/>
                </a:solidFill>
              </a:rPr>
              <a:t>Brain </a:t>
            </a:r>
            <a:r>
              <a:rPr lang="en-US" sz="2300" dirty="0" smtClean="0">
                <a:solidFill>
                  <a:srgbClr val="002060"/>
                </a:solidFill>
              </a:rPr>
              <a:t>injury is the </a:t>
            </a:r>
            <a:r>
              <a:rPr lang="en-US" sz="2300" dirty="0">
                <a:solidFill>
                  <a:srgbClr val="002060"/>
                </a:solidFill>
              </a:rPr>
              <a:t>leading cause of death in </a:t>
            </a:r>
            <a:r>
              <a:rPr lang="en-US" sz="2300" dirty="0">
                <a:solidFill>
                  <a:srgbClr val="002060"/>
                </a:solidFill>
              </a:rPr>
              <a:t>hospitalized children </a:t>
            </a:r>
            <a:r>
              <a:rPr lang="en-US" sz="2300" dirty="0" smtClean="0">
                <a:solidFill>
                  <a:srgbClr val="002060"/>
                </a:solidFill>
              </a:rPr>
              <a:t>(Moreau </a:t>
            </a:r>
            <a:r>
              <a:rPr lang="en-US" sz="2300" dirty="0">
                <a:solidFill>
                  <a:srgbClr val="002060"/>
                </a:solidFill>
              </a:rPr>
              <a:t>et al., </a:t>
            </a:r>
            <a:r>
              <a:rPr lang="en-US" sz="2300" dirty="0" smtClean="0">
                <a:solidFill>
                  <a:srgbClr val="002060"/>
                </a:solidFill>
              </a:rPr>
              <a:t>2013).</a:t>
            </a:r>
            <a:endParaRPr lang="en-US" sz="2300" dirty="0" smtClean="0">
              <a:solidFill>
                <a:srgbClr val="002060"/>
              </a:solidFill>
            </a:endParaRPr>
          </a:p>
          <a:p>
            <a:pPr algn="just"/>
            <a:endParaRPr lang="en-US" sz="2300" dirty="0" smtClean="0">
              <a:solidFill>
                <a:srgbClr val="002060"/>
              </a:solidFill>
            </a:endParaRPr>
          </a:p>
          <a:p>
            <a:pPr marL="0" indent="0" algn="just">
              <a:buNone/>
            </a:pPr>
            <a:r>
              <a:rPr lang="en-US" sz="2300" b="1" dirty="0">
                <a:solidFill>
                  <a:srgbClr val="002060"/>
                </a:solidFill>
              </a:rPr>
              <a:t>Problem: </a:t>
            </a:r>
            <a:r>
              <a:rPr lang="en-US" sz="2300" dirty="0" smtClean="0">
                <a:solidFill>
                  <a:srgbClr val="002060"/>
                </a:solidFill>
              </a:rPr>
              <a:t>Popular </a:t>
            </a:r>
            <a:r>
              <a:rPr lang="en-US" sz="2300" dirty="0" smtClean="0">
                <a:solidFill>
                  <a:srgbClr val="002060"/>
                </a:solidFill>
              </a:rPr>
              <a:t>modalities for</a:t>
            </a:r>
            <a:r>
              <a:rPr lang="en-US" sz="2300" dirty="0" smtClean="0">
                <a:solidFill>
                  <a:srgbClr val="002060"/>
                </a:solidFill>
              </a:rPr>
              <a:t> </a:t>
            </a:r>
            <a:r>
              <a:rPr lang="en-US" sz="2300" dirty="0">
                <a:solidFill>
                  <a:srgbClr val="002060"/>
                </a:solidFill>
              </a:rPr>
              <a:t>brain imaging </a:t>
            </a:r>
            <a:r>
              <a:rPr lang="en-US" sz="2300" dirty="0">
                <a:solidFill>
                  <a:srgbClr val="002060"/>
                </a:solidFill>
              </a:rPr>
              <a:t>such as MRI </a:t>
            </a:r>
            <a:r>
              <a:rPr lang="en-US" sz="2300" dirty="0" smtClean="0">
                <a:solidFill>
                  <a:srgbClr val="002060"/>
                </a:solidFill>
              </a:rPr>
              <a:t>or CT </a:t>
            </a:r>
            <a:r>
              <a:rPr lang="en-US" sz="2300" dirty="0">
                <a:solidFill>
                  <a:srgbClr val="002060"/>
                </a:solidFill>
              </a:rPr>
              <a:t>are </a:t>
            </a:r>
            <a:r>
              <a:rPr lang="en-US" sz="2300" dirty="0" smtClean="0">
                <a:solidFill>
                  <a:srgbClr val="002060"/>
                </a:solidFill>
              </a:rPr>
              <a:t>not always </a:t>
            </a:r>
            <a:r>
              <a:rPr lang="en-US" sz="2300" dirty="0" smtClean="0">
                <a:solidFill>
                  <a:srgbClr val="002060"/>
                </a:solidFill>
              </a:rPr>
              <a:t>feasible or available at early stages of </a:t>
            </a:r>
            <a:r>
              <a:rPr lang="en-US" sz="2300" dirty="0">
                <a:solidFill>
                  <a:srgbClr val="002060"/>
                </a:solidFill>
              </a:rPr>
              <a:t>the </a:t>
            </a:r>
            <a:r>
              <a:rPr lang="en-US" sz="2300" dirty="0" smtClean="0">
                <a:solidFill>
                  <a:srgbClr val="002060"/>
                </a:solidFill>
              </a:rPr>
              <a:t>illness</a:t>
            </a:r>
            <a:r>
              <a:rPr lang="en-US" sz="2300" dirty="0" smtClean="0">
                <a:solidFill>
                  <a:srgbClr val="002060"/>
                </a:solidFill>
              </a:rPr>
              <a:t>.</a:t>
            </a:r>
          </a:p>
          <a:p>
            <a:pPr marL="0" indent="0" algn="just">
              <a:buNone/>
            </a:pPr>
            <a:endParaRPr lang="en-US" sz="2300" b="1" dirty="0">
              <a:solidFill>
                <a:srgbClr val="002060"/>
              </a:solidFill>
            </a:endParaRPr>
          </a:p>
          <a:p>
            <a:pPr marL="0" indent="0" algn="just">
              <a:buNone/>
            </a:pPr>
            <a:r>
              <a:rPr lang="en-US" sz="2300" b="1" dirty="0" smtClean="0">
                <a:solidFill>
                  <a:srgbClr val="002060"/>
                </a:solidFill>
              </a:rPr>
              <a:t>Goal</a:t>
            </a:r>
            <a:r>
              <a:rPr lang="en-US" sz="2300" b="1" dirty="0">
                <a:solidFill>
                  <a:srgbClr val="002060"/>
                </a:solidFill>
              </a:rPr>
              <a:t>: </a:t>
            </a:r>
            <a:r>
              <a:rPr lang="en-US" sz="2300" dirty="0">
                <a:solidFill>
                  <a:srgbClr val="002060"/>
                </a:solidFill>
              </a:rPr>
              <a:t>Provide a system that can be applied at the bedside of critically-ill patients ,detect the neurological injury, aid in guiding therapy and improve outcomes.</a:t>
            </a:r>
            <a:endParaRPr lang="he-IL" sz="2300" dirty="0">
              <a:solidFill>
                <a:srgbClr val="002060"/>
              </a:solidFill>
            </a:endParaRPr>
          </a:p>
          <a:p>
            <a:pPr marL="0" indent="0" algn="just">
              <a:buNone/>
            </a:pPr>
            <a:endParaRPr lang="en-US" sz="2300" dirty="0" smtClean="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74662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a:t>
            </a:r>
            <a:r>
              <a:rPr lang="en-US" sz="2000" dirty="0" smtClean="0">
                <a:solidFill>
                  <a:srgbClr val="002060"/>
                </a:solidFill>
              </a:rPr>
              <a:t>C03, C04,C05,S01,S02,S04</a:t>
            </a:r>
            <a:r>
              <a:rPr lang="en-US" sz="2000" dirty="0" smtClean="0">
                <a:solidFill>
                  <a:srgbClr val="002060"/>
                </a:solidFill>
              </a:rPr>
              <a:t/>
            </a:r>
            <a:br>
              <a:rPr lang="en-US" sz="2000" dirty="0" smtClean="0">
                <a:solidFill>
                  <a:srgbClr val="002060"/>
                </a:solidFill>
              </a:rPr>
            </a:br>
            <a:r>
              <a:rPr lang="en-US" sz="2000" dirty="0" smtClean="0">
                <a:solidFill>
                  <a:srgbClr val="002060"/>
                </a:solidFill>
              </a:rPr>
              <a:t>stimulus 2, </a:t>
            </a:r>
            <a:r>
              <a:rPr lang="en-US" sz="2000" dirty="0" smtClean="0">
                <a:solidFill>
                  <a:srgbClr val="002060"/>
                </a:solidFill>
              </a:rPr>
              <a:t>3, </a:t>
            </a:r>
            <a:r>
              <a:rPr lang="en-US" sz="2000" dirty="0" smtClean="0">
                <a:solidFill>
                  <a:srgbClr val="002060"/>
                </a:solidFill>
              </a:rPr>
              <a:t>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30</a:t>
            </a:fld>
            <a:endParaRPr lang="en-US"/>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0740" y="4020526"/>
            <a:ext cx="4351810" cy="249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020526"/>
            <a:ext cx="3276600" cy="2456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369311"/>
            <a:ext cx="3505200" cy="262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321231"/>
            <a:ext cx="3600491" cy="269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15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162800" cy="1143000"/>
          </a:xfrm>
        </p:spPr>
        <p:txBody>
          <a:bodyPr>
            <a:noAutofit/>
          </a:bodyPr>
          <a:lstStyle/>
          <a:p>
            <a:r>
              <a:rPr lang="en-US" sz="2000" dirty="0" smtClean="0">
                <a:solidFill>
                  <a:srgbClr val="002060"/>
                </a:solidFill>
              </a:rPr>
              <a:t>A series of tests performed on subjects </a:t>
            </a:r>
            <a:r>
              <a:rPr lang="en-US" sz="2000" dirty="0" smtClean="0">
                <a:solidFill>
                  <a:srgbClr val="002060"/>
                </a:solidFill>
              </a:rPr>
              <a:t>C03, C04,C05,S01,S02,S04</a:t>
            </a:r>
            <a:r>
              <a:rPr lang="en-US" sz="2000" dirty="0" smtClean="0">
                <a:solidFill>
                  <a:srgbClr val="002060"/>
                </a:solidFill>
              </a:rPr>
              <a:t/>
            </a:r>
            <a:br>
              <a:rPr lang="en-US" sz="2000" dirty="0" smtClean="0">
                <a:solidFill>
                  <a:srgbClr val="002060"/>
                </a:solidFill>
              </a:rPr>
            </a:br>
            <a:r>
              <a:rPr lang="en-US" sz="2000" dirty="0" smtClean="0">
                <a:solidFill>
                  <a:srgbClr val="002060"/>
                </a:solidFill>
              </a:rPr>
              <a:t>stimulus 2, </a:t>
            </a:r>
            <a:r>
              <a:rPr lang="en-US" sz="2000" dirty="0" smtClean="0">
                <a:solidFill>
                  <a:srgbClr val="002060"/>
                </a:solidFill>
              </a:rPr>
              <a:t>3, </a:t>
            </a:r>
            <a:r>
              <a:rPr lang="en-US" sz="2000" dirty="0" smtClean="0">
                <a:solidFill>
                  <a:srgbClr val="002060"/>
                </a:solidFill>
              </a:rPr>
              <a:t>11,14</a:t>
            </a:r>
            <a:endParaRPr lang="he-IL" sz="20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31</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45" y="1219200"/>
            <a:ext cx="4114800" cy="269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13" y="3886200"/>
            <a:ext cx="4533900" cy="2555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201737"/>
            <a:ext cx="4378790" cy="268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3974066"/>
            <a:ext cx="4619346"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8078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Conclusion</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Repeat the project goal in other words</a:t>
            </a:r>
          </a:p>
          <a:p>
            <a:pPr lvl="1"/>
            <a:r>
              <a:rPr lang="en-US" dirty="0" smtClean="0">
                <a:solidFill>
                  <a:srgbClr val="002060"/>
                </a:solidFill>
              </a:rPr>
              <a:t>Have you achieved the goal? (if not, this is ok and you have to explain why)</a:t>
            </a:r>
          </a:p>
          <a:p>
            <a:r>
              <a:rPr lang="en-US" dirty="0" smtClean="0">
                <a:solidFill>
                  <a:srgbClr val="002060"/>
                </a:solidFill>
              </a:rPr>
              <a:t>Summarize your results</a:t>
            </a:r>
          </a:p>
          <a:p>
            <a:r>
              <a:rPr lang="en-US" dirty="0" smtClean="0">
                <a:solidFill>
                  <a:srgbClr val="002060"/>
                </a:solidFill>
              </a:rPr>
              <a:t>Emphasize original contribution</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32</a:t>
            </a:fld>
            <a:endParaRPr lang="en-US"/>
          </a:p>
        </p:txBody>
      </p:sp>
    </p:spTree>
    <p:extLst>
      <p:ext uri="{BB962C8B-B14F-4D97-AF65-F5344CB8AC3E}">
        <p14:creationId xmlns:p14="http://schemas.microsoft.com/office/powerpoint/2010/main" val="342047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Suggestions for continuation of your work</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33</a:t>
            </a:fld>
            <a:endParaRPr lang="en-US"/>
          </a:p>
        </p:txBody>
      </p:sp>
    </p:spTree>
    <p:extLst>
      <p:ext uri="{BB962C8B-B14F-4D97-AF65-F5344CB8AC3E}">
        <p14:creationId xmlns:p14="http://schemas.microsoft.com/office/powerpoint/2010/main" val="19455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228600"/>
            <a:ext cx="8229600" cy="1143000"/>
          </a:xfrm>
        </p:spPr>
        <p:txBody>
          <a:bodyPr/>
          <a:lstStyle/>
          <a:p>
            <a:r>
              <a:rPr lang="en-US" dirty="0" smtClean="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a:bodyPr>
          <a:lstStyle/>
          <a:p>
            <a:pPr marL="0" indent="0">
              <a:buNone/>
            </a:pPr>
            <a:endParaRPr lang="en-US" dirty="0" smtClean="0">
              <a:solidFill>
                <a:srgbClr val="002060"/>
              </a:solidFill>
            </a:endParaRPr>
          </a:p>
          <a:p>
            <a:pPr marL="457200" indent="-457200">
              <a:buFont typeface="+mj-lt"/>
              <a:buAutoNum type="arabicPeriod"/>
            </a:pPr>
            <a:r>
              <a:rPr lang="en-US" sz="2200" dirty="0">
                <a:solidFill>
                  <a:srgbClr val="002060"/>
                </a:solidFill>
              </a:rPr>
              <a:t>TALMON, R; et al.‪ Diffusion Maps for Signal Processing: A Deeper Look at Manifold-Learning Techniques Based on Kernels and Graphs.‪ IEEE Signal Processing Magazine.‪ 30, 4, 75, July 2013.‪ ISSN: 10535888.</a:t>
            </a:r>
            <a:r>
              <a:rPr lang="en-US" sz="2200" dirty="0" smtClean="0">
                <a:solidFill>
                  <a:srgbClr val="002060"/>
                </a:solidFill>
              </a:rPr>
              <a:t>‪‬‬‬‬‬‬‬‬‬‬‬‬‬‬‬‬‬‬‬‬‬‬‬‬‬‬‬‬‬‬</a:t>
            </a:r>
          </a:p>
          <a:p>
            <a:pPr marL="457200" indent="-457200">
              <a:buFont typeface="+mj-lt"/>
              <a:buAutoNum type="arabicPeriod"/>
            </a:pPr>
            <a:r>
              <a:rPr lang="en-US" sz="2200" dirty="0">
                <a:solidFill>
                  <a:srgbClr val="002060"/>
                </a:solidFill>
              </a:rPr>
              <a:t>Alexandre </a:t>
            </a:r>
            <a:r>
              <a:rPr lang="en-US" sz="2200" dirty="0" err="1" smtClean="0">
                <a:solidFill>
                  <a:srgbClr val="002060"/>
                </a:solidFill>
              </a:rPr>
              <a:t>Barachant</a:t>
            </a:r>
            <a:r>
              <a:rPr lang="en-US" sz="2200" dirty="0">
                <a:solidFill>
                  <a:srgbClr val="002060"/>
                </a:solidFill>
              </a:rPr>
              <a:t> ; et al. </a:t>
            </a:r>
            <a:r>
              <a:rPr lang="en-US" sz="2200" dirty="0" smtClean="0">
                <a:solidFill>
                  <a:srgbClr val="002060"/>
                </a:solidFill>
              </a:rPr>
              <a:t> Multiclass </a:t>
            </a:r>
            <a:r>
              <a:rPr lang="en-US" sz="2200" dirty="0">
                <a:solidFill>
                  <a:srgbClr val="002060"/>
                </a:solidFill>
              </a:rPr>
              <a:t>Brain–Computer Interface Classification by Riemannian Geometry.‪ IEEE Transactions on Biomedical Engineering, Biomedical Engineering, IEEE Transactions on, IEEE Trans. Biomed. Eng.‪ USA, 4, 920, 2012.‪ ISSN: 1558-2531.‪‬‬‬‬‬‬‬‬‬‬‬‬‬‬‬‬‬‬‬‬‬‬‬‬</a:t>
            </a:r>
            <a:endParaRPr lang="en-US" sz="22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34</a:t>
            </a:fld>
            <a:endParaRPr lang="en-US"/>
          </a:p>
        </p:txBody>
      </p:sp>
    </p:spTree>
    <p:extLst>
      <p:ext uri="{BB962C8B-B14F-4D97-AF65-F5344CB8AC3E}">
        <p14:creationId xmlns:p14="http://schemas.microsoft.com/office/powerpoint/2010/main" val="66202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855" y="1143000"/>
            <a:ext cx="8467165" cy="838200"/>
          </a:xfrm>
        </p:spPr>
        <p:txBody>
          <a:bodyPr>
            <a:normAutofit/>
          </a:bodyPr>
          <a:lstStyle/>
          <a:p>
            <a:pPr marL="0" indent="0" algn="just">
              <a:buNone/>
            </a:pPr>
            <a:r>
              <a:rPr lang="en-US" sz="2300" b="1" dirty="0" smtClean="0">
                <a:solidFill>
                  <a:srgbClr val="002060"/>
                </a:solidFill>
              </a:rPr>
              <a:t>Solution</a:t>
            </a:r>
            <a:r>
              <a:rPr lang="en-US" sz="2300" b="1" dirty="0">
                <a:solidFill>
                  <a:srgbClr val="002060"/>
                </a:solidFill>
              </a:rPr>
              <a:t>:</a:t>
            </a:r>
            <a:r>
              <a:rPr lang="en-US" sz="2300" dirty="0">
                <a:solidFill>
                  <a:srgbClr val="002060"/>
                </a:solidFill>
              </a:rPr>
              <a:t> </a:t>
            </a:r>
            <a:r>
              <a:rPr lang="en-US" sz="2300" dirty="0">
                <a:solidFill>
                  <a:srgbClr val="002060"/>
                </a:solidFill>
              </a:rPr>
              <a:t>Electroencephalography (EEG) </a:t>
            </a:r>
            <a:r>
              <a:rPr lang="en-US" sz="2300" dirty="0" smtClean="0">
                <a:solidFill>
                  <a:srgbClr val="002060"/>
                </a:solidFill>
              </a:rPr>
              <a:t> monitoring</a:t>
            </a:r>
            <a:endParaRPr lang="en-US" sz="2300" dirty="0" smtClean="0">
              <a:solidFill>
                <a:srgbClr val="002060"/>
              </a:solidFill>
            </a:endParaRPr>
          </a:p>
          <a:p>
            <a:pPr marL="0" indent="0" algn="just">
              <a:buNone/>
            </a:pPr>
            <a:endParaRPr lang="en-US" sz="23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sp>
        <p:nvSpPr>
          <p:cNvPr id="4" name="TextBox 3"/>
          <p:cNvSpPr txBox="1"/>
          <p:nvPr/>
        </p:nvSpPr>
        <p:spPr>
          <a:xfrm>
            <a:off x="481464" y="1981200"/>
            <a:ext cx="8357736" cy="1446550"/>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a:solidFill>
                  <a:srgbClr val="002060"/>
                </a:solidFill>
              </a:rPr>
              <a:t>Measures voltage fluctuations resulting from ionic current within the neurons of the brain.</a:t>
            </a:r>
          </a:p>
          <a:p>
            <a:pPr marL="342900" indent="-342900" algn="just">
              <a:spcBef>
                <a:spcPct val="20000"/>
              </a:spcBef>
              <a:buFont typeface="Arial" panose="020B0604020202020204" pitchFamily="34" charset="0"/>
              <a:buChar char="•"/>
            </a:pPr>
            <a:r>
              <a:rPr lang="en-US" sz="2000" dirty="0">
                <a:solidFill>
                  <a:srgbClr val="002060"/>
                </a:solidFill>
              </a:rPr>
              <a:t>Noninvasive, with the electrodes placed along the scalp. </a:t>
            </a:r>
            <a:endParaRPr lang="en-US" sz="2000" dirty="0" smtClean="0">
              <a:solidFill>
                <a:srgbClr val="002060"/>
              </a:solidFill>
            </a:endParaRPr>
          </a:p>
          <a:p>
            <a:pPr marL="342900" indent="-342900" algn="just">
              <a:spcBef>
                <a:spcPct val="20000"/>
              </a:spcBef>
              <a:buFont typeface="Arial" panose="020B0604020202020204" pitchFamily="34" charset="0"/>
              <a:buChar char="•"/>
            </a:pPr>
            <a:r>
              <a:rPr lang="en-US" sz="2000" dirty="0" smtClean="0">
                <a:solidFill>
                  <a:srgbClr val="002060"/>
                </a:solidFill>
              </a:rPr>
              <a:t>Extremely high </a:t>
            </a:r>
            <a:r>
              <a:rPr lang="en-US" sz="2000" dirty="0">
                <a:solidFill>
                  <a:srgbClr val="002060"/>
                </a:solidFill>
              </a:rPr>
              <a:t>time</a:t>
            </a:r>
            <a:r>
              <a:rPr lang="en-US" sz="2000" dirty="0" smtClean="0">
                <a:solidFill>
                  <a:srgbClr val="002060"/>
                </a:solidFill>
              </a:rPr>
              <a:t> resolution.</a:t>
            </a:r>
            <a:endParaRPr lang="he-IL" dirty="0"/>
          </a:p>
        </p:txBody>
      </p:sp>
      <p:pic>
        <p:nvPicPr>
          <p:cNvPr id="13"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180" y="3886200"/>
            <a:ext cx="3589020" cy="2694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1464" y="3908554"/>
            <a:ext cx="4768716" cy="2416046"/>
          </a:xfrm>
          <a:prstGeom prst="rect">
            <a:avLst/>
          </a:prstGeom>
          <a:noFill/>
        </p:spPr>
        <p:txBody>
          <a:bodyPr wrap="square" rtlCol="1">
            <a:spAutoFit/>
          </a:bodyPr>
          <a:lstStyle/>
          <a:p>
            <a:pPr algn="just">
              <a:spcBef>
                <a:spcPct val="20000"/>
              </a:spcBef>
            </a:pPr>
            <a:r>
              <a:rPr lang="en-US" sz="2300" b="1" dirty="0">
                <a:solidFill>
                  <a:srgbClr val="002060"/>
                </a:solidFill>
              </a:rPr>
              <a:t>Challenges using EEG:</a:t>
            </a:r>
          </a:p>
          <a:p>
            <a:pPr marL="342900" indent="-342900" algn="just">
              <a:spcBef>
                <a:spcPct val="20000"/>
              </a:spcBef>
              <a:buFont typeface="Arial" panose="020B0604020202020204" pitchFamily="34" charset="0"/>
              <a:buChar char="•"/>
            </a:pPr>
            <a:r>
              <a:rPr lang="en-US" sz="2000" dirty="0">
                <a:solidFill>
                  <a:srgbClr val="002060"/>
                </a:solidFill>
              </a:rPr>
              <a:t>Noise -  causes poor spatial resolution comparing to other methods.</a:t>
            </a:r>
          </a:p>
          <a:p>
            <a:pPr marL="342900" indent="-342900" algn="just">
              <a:spcBef>
                <a:spcPct val="20000"/>
              </a:spcBef>
              <a:buFont typeface="Arial" panose="020B0604020202020204" pitchFamily="34" charset="0"/>
              <a:buChar char="•"/>
            </a:pPr>
            <a:r>
              <a:rPr lang="en-US" sz="2000" dirty="0">
                <a:solidFill>
                  <a:srgbClr val="002060"/>
                </a:solidFill>
              </a:rPr>
              <a:t>Sensitive to </a:t>
            </a:r>
            <a:r>
              <a:rPr lang="en-US" sz="2000" dirty="0" err="1">
                <a:solidFill>
                  <a:srgbClr val="002060"/>
                </a:solidFill>
              </a:rPr>
              <a:t>movment</a:t>
            </a:r>
            <a:r>
              <a:rPr lang="en-US" sz="2000" dirty="0">
                <a:solidFill>
                  <a:srgbClr val="002060"/>
                </a:solidFill>
              </a:rPr>
              <a:t> – since the electrodes are located on the scalp, things like hair or curves in the scalp can damage the signal.</a:t>
            </a:r>
            <a:endParaRPr lang="he-IL" sz="2000" dirty="0">
              <a:solidFill>
                <a:srgbClr val="002060"/>
              </a:solidFill>
            </a:endParaRPr>
          </a:p>
        </p:txBody>
      </p:sp>
    </p:spTree>
    <p:extLst>
      <p:ext uri="{BB962C8B-B14F-4D97-AF65-F5344CB8AC3E}">
        <p14:creationId xmlns:p14="http://schemas.microsoft.com/office/powerpoint/2010/main" val="16115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Sub - Goals</a:t>
            </a:r>
            <a:endParaRPr lang="he-IL" dirty="0">
              <a:solidFill>
                <a:srgbClr val="002060"/>
              </a:solidFill>
            </a:endParaRPr>
          </a:p>
        </p:txBody>
      </p:sp>
      <p:sp>
        <p:nvSpPr>
          <p:cNvPr id="3" name="Content Placeholder 2"/>
          <p:cNvSpPr>
            <a:spLocks noGrp="1"/>
          </p:cNvSpPr>
          <p:nvPr>
            <p:ph idx="1"/>
          </p:nvPr>
        </p:nvSpPr>
        <p:spPr>
          <a:xfrm>
            <a:off x="457200" y="1600200"/>
            <a:ext cx="8382000" cy="4419600"/>
          </a:xfrm>
        </p:spPr>
        <p:txBody>
          <a:bodyPr>
            <a:noAutofit/>
          </a:bodyPr>
          <a:lstStyle/>
          <a:p>
            <a:pPr marL="457200" indent="-457200" algn="just">
              <a:buFont typeface="+mj-lt"/>
              <a:buAutoNum type="arabicPeriod"/>
            </a:pPr>
            <a:r>
              <a:rPr lang="en-US" sz="2800" dirty="0">
                <a:solidFill>
                  <a:srgbClr val="002060"/>
                </a:solidFill>
              </a:rPr>
              <a:t>Single Shot EEG </a:t>
            </a:r>
            <a:r>
              <a:rPr lang="en-US" sz="2800" dirty="0" smtClean="0">
                <a:solidFill>
                  <a:srgbClr val="002060"/>
                </a:solidFill>
              </a:rPr>
              <a:t>classification</a:t>
            </a:r>
          </a:p>
          <a:p>
            <a:pPr marL="457200" indent="-457200" algn="just">
              <a:buFont typeface="+mj-lt"/>
              <a:buAutoNum type="arabicPeriod"/>
            </a:pPr>
            <a:r>
              <a:rPr lang="en-US" sz="2800" dirty="0" smtClean="0">
                <a:solidFill>
                  <a:srgbClr val="FF0000"/>
                </a:solidFill>
              </a:rPr>
              <a:t>To complete</a:t>
            </a:r>
          </a:p>
          <a:p>
            <a:pPr marL="457200" indent="-457200" algn="just">
              <a:buFont typeface="+mj-lt"/>
              <a:buAutoNum type="arabicPeriod"/>
            </a:pPr>
            <a:r>
              <a:rPr lang="en-US" sz="2800" dirty="0" smtClean="0">
                <a:solidFill>
                  <a:srgbClr val="002060"/>
                </a:solidFill>
              </a:rPr>
              <a:t>Electrodes reduction</a:t>
            </a:r>
            <a:endParaRPr lang="en-US" sz="2800" dirty="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dirty="0"/>
          </a:p>
        </p:txBody>
      </p:sp>
      <p:pic>
        <p:nvPicPr>
          <p:cNvPr id="6" name="Picture 1" descr="תוצאת תמונה עבור ‪10-20 electrode placement‬‏">
            <a:extLst>
              <a:ext uri="{FF2B5EF4-FFF2-40B4-BE49-F238E27FC236}">
                <a16:creationId xmlns="" xmlns:xdr="http://schemas.openxmlformats.org/drawingml/2006/spreadsheetDrawing" xmlns:a16="http://schemas.microsoft.com/office/drawing/2014/main" xmlns:lc="http://schemas.openxmlformats.org/drawingml/2006/lockedCanvas" id="{7DD7956A-D087-42E6-9CC5-EF57BA25653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8043" y="2971800"/>
            <a:ext cx="5113382" cy="37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457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smtClean="0">
                <a:solidFill>
                  <a:srgbClr val="002060"/>
                </a:solidFill>
              </a:rPr>
              <a:t>System </a:t>
            </a:r>
            <a:r>
              <a:rPr lang="en-US" sz="2700" dirty="0" smtClean="0">
                <a:solidFill>
                  <a:srgbClr val="002060"/>
                </a:solidFill>
              </a:rPr>
              <a:t>Diagram</a:t>
            </a:r>
            <a:endParaRPr lang="he-IL" sz="27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Tree>
    <p:extLst>
      <p:ext uri="{BB962C8B-B14F-4D97-AF65-F5344CB8AC3E}">
        <p14:creationId xmlns:p14="http://schemas.microsoft.com/office/powerpoint/2010/main" val="347693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vert="horz" lIns="91440" tIns="45720" rIns="91440" bIns="45720" rtlCol="1" anchor="ctr">
            <a:normAutofit/>
          </a:bodyPr>
          <a:lstStyle/>
          <a:p>
            <a:r>
              <a:rPr lang="en-US" dirty="0">
                <a:solidFill>
                  <a:srgbClr val="002060"/>
                </a:solidFill>
              </a:rPr>
              <a:t>Our Raw Data</a:t>
            </a:r>
            <a:endParaRPr lang="he-IL" dirty="0">
              <a:solidFill>
                <a:srgbClr val="002060"/>
              </a:solidFill>
            </a:endParaRPr>
          </a:p>
        </p:txBody>
      </p:sp>
      <p:sp>
        <p:nvSpPr>
          <p:cNvPr id="3" name="מציין מיקום תוכן 2"/>
          <p:cNvSpPr>
            <a:spLocks noGrp="1"/>
          </p:cNvSpPr>
          <p:nvPr>
            <p:ph idx="1"/>
          </p:nvPr>
        </p:nvSpPr>
        <p:spPr>
          <a:xfrm>
            <a:off x="228600" y="1367946"/>
            <a:ext cx="8610600" cy="2061054"/>
          </a:xfrm>
        </p:spPr>
        <p:txBody>
          <a:bodyPr>
            <a:normAutofit/>
          </a:bodyPr>
          <a:lstStyle/>
          <a:p>
            <a:pPr algn="just"/>
            <a:r>
              <a:rPr lang="en-US" sz="2000" b="1" dirty="0" smtClean="0">
                <a:solidFill>
                  <a:srgbClr val="002060"/>
                </a:solidFill>
              </a:rPr>
              <a:t>Eleven </a:t>
            </a:r>
            <a:r>
              <a:rPr lang="en-US" sz="2000" b="1" dirty="0">
                <a:solidFill>
                  <a:srgbClr val="002060"/>
                </a:solidFill>
              </a:rPr>
              <a:t>healthy volunteers </a:t>
            </a:r>
            <a:r>
              <a:rPr lang="en-US" sz="2000" dirty="0" smtClean="0">
                <a:solidFill>
                  <a:srgbClr val="002060"/>
                </a:solidFill>
              </a:rPr>
              <a:t>ranged </a:t>
            </a:r>
            <a:r>
              <a:rPr lang="en-US" sz="2000" dirty="0">
                <a:solidFill>
                  <a:srgbClr val="002060"/>
                </a:solidFill>
              </a:rPr>
              <a:t>in age from 7 to 16 years (median 12 years</a:t>
            </a:r>
            <a:r>
              <a:rPr lang="en-US" sz="2000" dirty="0" smtClean="0">
                <a:solidFill>
                  <a:srgbClr val="002060"/>
                </a:solidFill>
              </a:rPr>
              <a:t>). </a:t>
            </a:r>
          </a:p>
          <a:p>
            <a:pPr algn="just"/>
            <a:r>
              <a:rPr lang="en-US" sz="2000" b="1" dirty="0" smtClean="0">
                <a:solidFill>
                  <a:srgbClr val="002060"/>
                </a:solidFill>
              </a:rPr>
              <a:t>Five </a:t>
            </a:r>
            <a:r>
              <a:rPr lang="en-US" sz="2000" b="1" dirty="0">
                <a:solidFill>
                  <a:srgbClr val="002060"/>
                </a:solidFill>
              </a:rPr>
              <a:t>critically-ill </a:t>
            </a:r>
            <a:r>
              <a:rPr lang="en-US" sz="2000" b="1" dirty="0" smtClean="0">
                <a:solidFill>
                  <a:srgbClr val="002060"/>
                </a:solidFill>
              </a:rPr>
              <a:t>patients </a:t>
            </a:r>
            <a:r>
              <a:rPr lang="en-US" sz="2000" dirty="0">
                <a:solidFill>
                  <a:srgbClr val="002060"/>
                </a:solidFill>
              </a:rPr>
              <a:t>ranged in </a:t>
            </a:r>
            <a:r>
              <a:rPr lang="en-US" sz="2000" dirty="0" smtClean="0">
                <a:solidFill>
                  <a:srgbClr val="002060"/>
                </a:solidFill>
              </a:rPr>
              <a:t>age </a:t>
            </a:r>
            <a:r>
              <a:rPr lang="en-US" sz="2000" dirty="0">
                <a:solidFill>
                  <a:srgbClr val="002060"/>
                </a:solidFill>
              </a:rPr>
              <a:t>from 2.5 </a:t>
            </a:r>
            <a:r>
              <a:rPr lang="en-US" sz="2000" dirty="0" smtClean="0">
                <a:solidFill>
                  <a:srgbClr val="002060"/>
                </a:solidFill>
              </a:rPr>
              <a:t>to 16 </a:t>
            </a:r>
            <a:r>
              <a:rPr lang="en-US" sz="2000" dirty="0">
                <a:solidFill>
                  <a:srgbClr val="002060"/>
                </a:solidFill>
              </a:rPr>
              <a:t>years (median 8.5 years); all with acute brain injury of various </a:t>
            </a:r>
            <a:r>
              <a:rPr lang="en-US" sz="2000" dirty="0" smtClean="0">
                <a:solidFill>
                  <a:srgbClr val="002060"/>
                </a:solidFill>
              </a:rPr>
              <a:t>etiologies. </a:t>
            </a:r>
            <a:endParaRPr lang="en-US" sz="2000" dirty="0" smtClean="0">
              <a:solidFill>
                <a:srgbClr val="002060"/>
              </a:solidFill>
            </a:endParaRPr>
          </a:p>
          <a:p>
            <a:pPr algn="just"/>
            <a:r>
              <a:rPr lang="en-US" sz="2000" dirty="0">
                <a:solidFill>
                  <a:srgbClr val="002060"/>
                </a:solidFill>
              </a:rPr>
              <a:t>The stretchable electrode cap contained </a:t>
            </a:r>
            <a:r>
              <a:rPr lang="en-US" sz="2000" b="1" dirty="0">
                <a:solidFill>
                  <a:srgbClr val="002060"/>
                </a:solidFill>
              </a:rPr>
              <a:t>68 EEG electrodes</a:t>
            </a:r>
            <a:r>
              <a:rPr lang="en-US" sz="2000" dirty="0">
                <a:solidFill>
                  <a:srgbClr val="002060"/>
                </a:solidFill>
              </a:rPr>
              <a:t>, The set-up consisted of three multi-modal sensory stimulation generators: </a:t>
            </a:r>
            <a:r>
              <a:rPr lang="en-US" sz="2000" b="1" dirty="0">
                <a:solidFill>
                  <a:srgbClr val="002060"/>
                </a:solidFill>
              </a:rPr>
              <a:t>visual, auditory and somatosensory.</a:t>
            </a:r>
          </a:p>
          <a:p>
            <a:pPr algn="just"/>
            <a:endParaRPr lang="en-US" sz="2000" dirty="0">
              <a:solidFill>
                <a:srgbClr val="002060"/>
              </a:solidFill>
            </a:endParaRPr>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7</a:t>
            </a:fld>
            <a:endParaRPr lang="en-US"/>
          </a:p>
        </p:txBody>
      </p:sp>
      <p:grpSp>
        <p:nvGrpSpPr>
          <p:cNvPr id="6" name="קבוצה 5"/>
          <p:cNvGrpSpPr/>
          <p:nvPr/>
        </p:nvGrpSpPr>
        <p:grpSpPr>
          <a:xfrm>
            <a:off x="4419600" y="4035878"/>
            <a:ext cx="2725886" cy="886506"/>
            <a:chOff x="6418114" y="5257800"/>
            <a:chExt cx="2725886" cy="886506"/>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414" t="46397" b="25205"/>
            <a:stretch/>
          </p:blipFill>
          <p:spPr bwMode="auto">
            <a:xfrm>
              <a:off x="6469212" y="5539257"/>
              <a:ext cx="2674788" cy="605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256" t="3437" b="85960"/>
            <a:stretch/>
          </p:blipFill>
          <p:spPr bwMode="auto">
            <a:xfrm>
              <a:off x="6418114" y="5257800"/>
              <a:ext cx="2725886" cy="225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5"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083" l="0" r="99677">
                        <a14:foregroundMark x1="20000" y1="6728" x2="0" y2="36391"/>
                        <a14:foregroundMark x1="23226" y1="7645" x2="57097" y2="306"/>
                        <a14:foregroundMark x1="76774" y1="1835" x2="99355" y2="11315"/>
                        <a14:foregroundMark x1="6774" y1="62691" x2="18065" y2="97248"/>
                        <a14:foregroundMark x1="84194" y1="64220" x2="78387" y2="99083"/>
                        <a14:foregroundMark x1="40645" y1="80734" x2="55484" y2="92661"/>
                        <a14:foregroundMark x1="26774" y1="63303" x2="15484" y2="99083"/>
                        <a14:foregroundMark x1="35161" y1="93578" x2="42903" y2="99388"/>
                        <a14:foregroundMark x1="39032" y1="87768" x2="51290" y2="92966"/>
                        <a14:foregroundMark x1="4194" y1="74924" x2="99355" y2="69113"/>
                        <a14:foregroundMark x1="64839" y1="85015" x2="17742" y2="99388"/>
                        <a14:foregroundMark x1="24516" y1="80734" x2="83548" y2="99388"/>
                        <a14:foregroundMark x1="64516" y1="84098" x2="51935" y2="99083"/>
                        <a14:foregroundMark x1="26774" y1="78287" x2="41290" y2="89908"/>
                        <a14:foregroundMark x1="24516" y1="84404" x2="39677" y2="92661"/>
                        <a14:foregroundMark x1="22258" y1="91437" x2="49032" y2="82875"/>
                        <a14:foregroundMark x1="70968" y1="90826" x2="49032" y2="89297"/>
                        <a14:foregroundMark x1="77742" y1="88379" x2="14194" y2="95107"/>
                        <a14:foregroundMark x1="51935" y1="4587" x2="99355" y2="37003"/>
                        <a14:backgroundMark x1="18065" y1="10398" x2="11290" y2="6116"/>
                        <a14:backgroundMark x1="13548" y1="12844" x2="0" y2="12844"/>
                        <a14:backgroundMark x1="14839" y1="11315" x2="9677" y2="612"/>
                        <a14:backgroundMark x1="10968" y1="12538" x2="15806" y2="7645"/>
                      </a14:backgroundRemoval>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מציין מיקום תוכן 2"/>
          <p:cNvSpPr txBox="1">
            <a:spLocks/>
          </p:cNvSpPr>
          <p:nvPr/>
        </p:nvSpPr>
        <p:spPr>
          <a:xfrm>
            <a:off x="262288" y="5595937"/>
            <a:ext cx="8610600" cy="881063"/>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000" dirty="0" smtClean="0">
                <a:solidFill>
                  <a:srgbClr val="002060"/>
                </a:solidFill>
              </a:rPr>
              <a:t>The final data includes 200-1000 trials for each </a:t>
            </a:r>
            <a:r>
              <a:rPr lang="en-US" sz="2000" dirty="0" smtClean="0">
                <a:solidFill>
                  <a:srgbClr val="002060"/>
                </a:solidFill>
              </a:rPr>
              <a:t>stimulus (9 </a:t>
            </a:r>
            <a:r>
              <a:rPr lang="en-US" sz="2000" dirty="0" smtClean="0">
                <a:solidFill>
                  <a:srgbClr val="002060"/>
                </a:solidFill>
              </a:rPr>
              <a:t>stimulations) from every subject (16 subjects). </a:t>
            </a:r>
          </a:p>
          <a:p>
            <a:pPr algn="just"/>
            <a:endParaRPr lang="en-US" sz="2000" dirty="0">
              <a:solidFill>
                <a:srgbClr val="002060"/>
              </a:solidFill>
            </a:endParaRPr>
          </a:p>
        </p:txBody>
      </p:sp>
      <p:pic>
        <p:nvPicPr>
          <p:cNvPr id="11" name="Picture 3"/>
          <p:cNvPicPr>
            <a:picLocks noChangeAspect="1" noChangeArrowheads="1"/>
          </p:cNvPicPr>
          <p:nvPr/>
        </p:nvPicPr>
        <p:blipFill>
          <a:blip r:embed="rId6">
            <a:extLst>
              <a:ext uri="{BEBA8EAE-BF5A-486C-A8C5-ECC9F3942E4B}">
                <a14:imgProps xmlns:a14="http://schemas.microsoft.com/office/drawing/2010/main">
                  <a14:imgLayer r:embed="rId5">
                    <a14:imgEffect>
                      <a14:backgroundRemoval t="8869" b="89297" l="0" r="65484">
                        <a14:backgroundMark x1="38065" y1="11009" x2="38065" y2="11009"/>
                        <a14:backgroundMark x1="34839" y1="11009" x2="69032" y2="51682"/>
                        <a14:backgroundMark x1="38065" y1="25994" x2="40000" y2="44037"/>
                        <a14:backgroundMark x1="39355" y1="49847" x2="67742" y2="76147"/>
                        <a14:backgroundMark x1="39355" y1="29664" x2="46129" y2="19266"/>
                        <a14:backgroundMark x1="40968" y1="33028" x2="69677" y2="75535"/>
                        <a14:backgroundMark x1="22903" y1="26300" x2="42581" y2="25994"/>
                        <a14:backgroundMark x1="21290" y1="27829" x2="45484" y2="50765"/>
                        <a14:backgroundMark x1="18710" y1="27829" x2="15806" y2="44037"/>
                        <a14:backgroundMark x1="18387" y1="44648" x2="43548" y2="45872"/>
                        <a14:backgroundMark x1="21290" y1="51376" x2="21290" y2="54128"/>
                        <a14:backgroundMark x1="24194" y1="55963" x2="40968" y2="52294"/>
                        <a14:backgroundMark x1="26774" y1="56575" x2="35806" y2="42813"/>
                        <a14:backgroundMark x1="34516" y1="59327" x2="33871" y2="62385"/>
                        <a14:backgroundMark x1="35484" y1="64220" x2="50645" y2="61162"/>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7">
            <a:extLst>
              <a:ext uri="{BEBA8EAE-BF5A-486C-A8C5-ECC9F3942E4B}">
                <a14:imgProps xmlns:a14="http://schemas.microsoft.com/office/drawing/2010/main">
                  <a14:imgLayer r:embed="rId5">
                    <a14:imgEffect>
                      <a14:backgroundRemoval t="7645" b="89908" l="10000" r="90000">
                        <a14:foregroundMark x1="46774" y1="17125" x2="54839" y2="42508"/>
                        <a14:foregroundMark x1="50968" y1="40061" x2="49032" y2="44343"/>
                        <a14:foregroundMark x1="51613" y1="40673" x2="48710" y2="44954"/>
                        <a14:foregroundMark x1="50000" y1="43731" x2="50323" y2="40061"/>
                        <a14:foregroundMark x1="52258" y1="42508" x2="50645" y2="40979"/>
                        <a14:foregroundMark x1="51935" y1="40061" x2="49677" y2="43119"/>
                        <a14:foregroundMark x1="35806" y1="11009" x2="36129" y2="9786"/>
                        <a14:backgroundMark x1="53226" y1="16208" x2="68710" y2="21407"/>
                        <a14:backgroundMark x1="70000" y1="21407" x2="83871" y2="45872"/>
                        <a14:backgroundMark x1="75484" y1="39755" x2="65806" y2="36391"/>
                        <a14:backgroundMark x1="64194" y1="41896" x2="65161" y2="73394"/>
                        <a14:backgroundMark x1="66452" y1="39755" x2="84516" y2="40979"/>
                        <a14:backgroundMark x1="49032" y1="46177" x2="65806" y2="51988"/>
                        <a14:backgroundMark x1="37097" y1="26606" x2="40645" y2="25382"/>
                        <a14:backgroundMark x1="41613" y1="28135" x2="47742" y2="36391"/>
                        <a14:backgroundMark x1="26452" y1="52905" x2="76452" y2="68196"/>
                        <a14:backgroundMark x1="45806" y1="55046" x2="20323" y2="33333"/>
                        <a14:backgroundMark x1="47742" y1="52905" x2="27097" y2="13456"/>
                        <a14:backgroundMark x1="22581" y1="16208" x2="7742" y2="78899"/>
                        <a14:backgroundMark x1="77419" y1="24771" x2="67419" y2="70642"/>
                        <a14:backgroundMark x1="36452" y1="24159" x2="32581" y2="21407"/>
                        <a14:backgroundMark x1="31935" y1="11927" x2="30645" y2="18349"/>
                        <a14:backgroundMark x1="39032" y1="9174" x2="39355" y2="9480"/>
                        <a14:backgroundMark x1="49355" y1="11009" x2="53226" y2="12538"/>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8">
            <a:extLst>
              <a:ext uri="{BEBA8EAE-BF5A-486C-A8C5-ECC9F3942E4B}">
                <a14:imgProps xmlns:a14="http://schemas.microsoft.com/office/drawing/2010/main">
                  <a14:imgLayer r:embed="rId5">
                    <a14:imgEffect>
                      <a14:backgroundRemoval t="10000" b="90000" l="10000" r="90000">
                        <a14:foregroundMark x1="38710" y1="45872" x2="69032" y2="65749"/>
                        <a14:foregroundMark x1="36129" y1="42813" x2="39355" y2="45260"/>
                        <a14:foregroundMark x1="33871" y1="41590" x2="37419" y2="44648"/>
                        <a14:foregroundMark x1="33548" y1="45260" x2="36129" y2="44954"/>
                        <a14:foregroundMark x1="40000" y1="41284" x2="40323" y2="44037"/>
                        <a14:foregroundMark x1="38065" y1="40367" x2="43226" y2="44037"/>
                        <a14:foregroundMark x1="42903" y1="43425" x2="44194" y2="46789"/>
                        <a14:foregroundMark x1="42581" y1="44343" x2="36774" y2="40367"/>
                        <a14:backgroundMark x1="22581" y1="11927" x2="95161" y2="67584"/>
                        <a14:backgroundMark x1="20968" y1="18960" x2="35161" y2="91131"/>
                        <a14:backgroundMark x1="36774" y1="23853" x2="12581" y2="71865"/>
                        <a14:backgroundMark x1="40323" y1="14985" x2="99032" y2="52905"/>
                        <a14:backgroundMark x1="22903" y1="33333" x2="82581" y2="63303"/>
                        <a14:backgroundMark x1="70968" y1="19878" x2="85484" y2="42508"/>
                        <a14:backgroundMark x1="28710" y1="22630" x2="2903" y2="69725"/>
                        <a14:backgroundMark x1="27419" y1="52905" x2="61935" y2="71865"/>
                        <a14:backgroundMark x1="65484" y1="35168" x2="81613" y2="51376"/>
                        <a14:backgroundMark x1="67742" y1="75229" x2="48387" y2="58716"/>
                        <a14:backgroundMark x1="56774" y1="64220" x2="68387" y2="72477"/>
                        <a14:backgroundMark x1="71290" y1="34862" x2="42581" y2="10398"/>
                        <a14:backgroundMark x1="29677" y1="48930" x2="47742" y2="58104"/>
                        <a14:backgroundMark x1="57419" y1="64832" x2="66452" y2="68502"/>
                        <a14:backgroundMark x1="69355" y1="59021" x2="74516" y2="70031"/>
                        <a14:backgroundMark x1="31613" y1="41284" x2="33226" y2="50459"/>
                        <a14:backgroundMark x1="48065" y1="60245" x2="58065" y2="61774"/>
                        <a14:backgroundMark x1="55484" y1="61774" x2="40323" y2="55046"/>
                        <a14:backgroundMark x1="64194" y1="66972" x2="70645" y2="79511"/>
                        <a14:backgroundMark x1="73226" y1="72477" x2="56129" y2="67278"/>
                        <a14:backgroundMark x1="43226" y1="55963" x2="35806" y2="46789"/>
                        <a14:backgroundMark x1="32903" y1="32110" x2="77097" y2="50459"/>
                        <a14:backgroundMark x1="66452" y1="38532" x2="31613" y2="14679"/>
                        <a14:backgroundMark x1="56774" y1="50459" x2="68710" y2="59327"/>
                        <a14:backgroundMark x1="66129" y1="67278" x2="60645" y2="62691"/>
                        <a14:backgroundMark x1="33871" y1="44037" x2="37097" y2="40061"/>
                        <a14:backgroundMark x1="35484" y1="41284" x2="32903" y2="43731"/>
                        <a14:backgroundMark x1="34194" y1="41896" x2="32903" y2="40061"/>
                        <a14:backgroundMark x1="35161" y1="40673" x2="32581" y2="43119"/>
                        <a14:backgroundMark x1="33548" y1="44648" x2="35806" y2="46177"/>
                        <a14:backgroundMark x1="35161" y1="45566" x2="31613" y2="43119"/>
                        <a14:backgroundMark x1="35484" y1="44648" x2="32581" y2="45260"/>
                        <a14:backgroundMark x1="33871" y1="44954" x2="33871" y2="47401"/>
                        <a14:backgroundMark x1="35161" y1="43119" x2="40000" y2="39144"/>
                        <a14:backgroundMark x1="41613" y1="41896" x2="35161" y2="37615"/>
                        <a14:backgroundMark x1="36452" y1="40367" x2="32581" y2="42202"/>
                        <a14:backgroundMark x1="36452" y1="40673" x2="42903" y2="40673"/>
                        <a14:backgroundMark x1="40968" y1="41896" x2="36129" y2="39144"/>
                        <a14:backgroundMark x1="35484" y1="38532" x2="33226" y2="48318"/>
                        <a14:backgroundMark x1="33226" y1="47706" x2="32903" y2="43731"/>
                        <a14:backgroundMark x1="34194" y1="46789" x2="32258" y2="4403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41566" t="46397" r="38182" b="41549"/>
          <a:stretch/>
        </p:blipFill>
        <p:spPr bwMode="auto">
          <a:xfrm>
            <a:off x="4572000" y="4315196"/>
            <a:ext cx="894080" cy="256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39853" t="3438" r="38528" b="85207"/>
          <a:stretch/>
        </p:blipFill>
        <p:spPr bwMode="auto">
          <a:xfrm>
            <a:off x="4502150" y="4035878"/>
            <a:ext cx="954438" cy="24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rotWithShape="1">
          <a:blip r:embed="rId11">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l="41566" t="60596" r="38528" b="25205"/>
          <a:stretch/>
        </p:blipFill>
        <p:spPr bwMode="auto">
          <a:xfrm>
            <a:off x="4572000" y="4648200"/>
            <a:ext cx="878840" cy="30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65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8</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20" name="Title 1"/>
          <p:cNvSpPr txBox="1">
            <a:spLocks/>
          </p:cNvSpPr>
          <p:nvPr/>
        </p:nvSpPr>
        <p:spPr>
          <a:xfrm>
            <a:off x="609600" y="427038"/>
            <a:ext cx="8229600" cy="1143000"/>
          </a:xfrm>
          <a:prstGeom prst="rect">
            <a:avLst/>
          </a:prstGeom>
        </p:spPr>
        <p:txBody>
          <a:bodyPr vert="horz" lIns="91440" tIns="45720" rIns="91440" bIns="45720" rtlCol="1"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060"/>
                </a:solidFill>
              </a:rPr>
              <a:t>Overview project process</a:t>
            </a:r>
            <a:br>
              <a:rPr lang="en-US" dirty="0" smtClean="0">
                <a:solidFill>
                  <a:srgbClr val="002060"/>
                </a:solidFill>
              </a:rPr>
            </a:br>
            <a:r>
              <a:rPr lang="en-US" sz="2700" dirty="0">
                <a:solidFill>
                  <a:srgbClr val="002060"/>
                </a:solidFill>
              </a:rPr>
              <a:t>System </a:t>
            </a:r>
            <a:r>
              <a:rPr lang="en-US" sz="2700" dirty="0" smtClean="0">
                <a:solidFill>
                  <a:srgbClr val="002060"/>
                </a:solidFill>
              </a:rPr>
              <a:t>Diagram</a:t>
            </a:r>
            <a:endParaRPr lang="he-IL" sz="2700" dirty="0">
              <a:solidFill>
                <a:srgbClr val="002060"/>
              </a:solidFill>
            </a:endParaRPr>
          </a:p>
        </p:txBody>
      </p:sp>
    </p:spTree>
    <p:extLst>
      <p:ext uri="{BB962C8B-B14F-4D97-AF65-F5344CB8AC3E}">
        <p14:creationId xmlns:p14="http://schemas.microsoft.com/office/powerpoint/2010/main" val="51429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Preprocessing</a:t>
            </a:r>
            <a:endParaRPr lang="he-IL" dirty="0">
              <a:solidFill>
                <a:srgbClr val="002060"/>
              </a:solidFill>
            </a:endParaRPr>
          </a:p>
        </p:txBody>
      </p:sp>
      <p:sp>
        <p:nvSpPr>
          <p:cNvPr id="3" name="Content Placeholder 2"/>
          <p:cNvSpPr>
            <a:spLocks noGrp="1"/>
          </p:cNvSpPr>
          <p:nvPr>
            <p:ph idx="1"/>
          </p:nvPr>
        </p:nvSpPr>
        <p:spPr>
          <a:xfrm>
            <a:off x="381000" y="1600200"/>
            <a:ext cx="8153400" cy="4648200"/>
          </a:xfrm>
        </p:spPr>
        <p:txBody>
          <a:bodyPr>
            <a:normAutofit/>
          </a:bodyPr>
          <a:lstStyle/>
          <a:p>
            <a:pPr marL="0" indent="0" algn="just">
              <a:buNone/>
            </a:pPr>
            <a:r>
              <a:rPr lang="en-US" sz="2600" dirty="0" smtClean="0">
                <a:solidFill>
                  <a:srgbClr val="002060"/>
                </a:solidFill>
              </a:rPr>
              <a:t>The preprocessing was performed by Gilad and Ronen in the previous project and included these steps for each trial:</a:t>
            </a:r>
          </a:p>
          <a:p>
            <a:pPr algn="just"/>
            <a:r>
              <a:rPr lang="en-US" sz="2600" dirty="0" smtClean="0">
                <a:solidFill>
                  <a:srgbClr val="002060"/>
                </a:solidFill>
              </a:rPr>
              <a:t>Convolution with BPF.</a:t>
            </a:r>
          </a:p>
          <a:p>
            <a:pPr algn="just"/>
            <a:r>
              <a:rPr lang="en-US" sz="2600" dirty="0" smtClean="0">
                <a:solidFill>
                  <a:srgbClr val="002060"/>
                </a:solidFill>
              </a:rPr>
              <a:t>Cutting the signal in time so the length will be 0.5 </a:t>
            </a:r>
            <a:r>
              <a:rPr lang="en-US" sz="2600" dirty="0" smtClean="0">
                <a:solidFill>
                  <a:srgbClr val="002060"/>
                </a:solidFill>
              </a:rPr>
              <a:t>msec</a:t>
            </a:r>
            <a:r>
              <a:rPr lang="en-US" sz="2600" dirty="0" smtClean="0">
                <a:solidFill>
                  <a:srgbClr val="002060"/>
                </a:solidFill>
              </a:rPr>
              <a:t>. </a:t>
            </a:r>
            <a:endParaRPr lang="en-US" sz="2600" dirty="0">
              <a:solidFill>
                <a:srgbClr val="002060"/>
              </a:solidFill>
            </a:endParaRPr>
          </a:p>
          <a:p>
            <a:pPr algn="just"/>
            <a:r>
              <a:rPr lang="en-US" sz="2600" dirty="0">
                <a:solidFill>
                  <a:srgbClr val="002060"/>
                </a:solidFill>
              </a:rPr>
              <a:t>Down sampling from 5kHz to 1kHz.</a:t>
            </a:r>
          </a:p>
          <a:p>
            <a:pPr algn="just"/>
            <a:r>
              <a:rPr lang="en-US" sz="2600" dirty="0" smtClean="0">
                <a:solidFill>
                  <a:srgbClr val="002060"/>
                </a:solidFill>
              </a:rPr>
              <a:t>Disqualify trials (short-time windows) and </a:t>
            </a:r>
            <a:r>
              <a:rPr lang="en-US" sz="2600" dirty="0" smtClean="0">
                <a:solidFill>
                  <a:srgbClr val="002060"/>
                </a:solidFill>
              </a:rPr>
              <a:t>electrodes</a:t>
            </a:r>
            <a:r>
              <a:rPr lang="en-US" sz="2600" dirty="0" smtClean="0">
                <a:solidFill>
                  <a:srgbClr val="002060"/>
                </a:solidFill>
              </a:rPr>
              <a:t>.</a:t>
            </a:r>
          </a:p>
          <a:p>
            <a:pPr marL="0" indent="0" algn="just">
              <a:buNone/>
            </a:pPr>
            <a:r>
              <a:rPr lang="en-US" sz="2600" dirty="0" smtClean="0">
                <a:solidFill>
                  <a:srgbClr val="002060"/>
                </a:solidFill>
              </a:rPr>
              <a:t> </a:t>
            </a:r>
          </a:p>
          <a:p>
            <a:pPr marL="0" indent="0" algn="just">
              <a:buNone/>
            </a:pPr>
            <a:r>
              <a:rPr lang="en-US" sz="2600" dirty="0" smtClean="0">
                <a:solidFill>
                  <a:srgbClr val="002060"/>
                </a:solidFill>
              </a:rPr>
              <a:t>At </a:t>
            </a:r>
            <a:r>
              <a:rPr lang="en-US" sz="2600" dirty="0">
                <a:solidFill>
                  <a:srgbClr val="002060"/>
                </a:solidFill>
              </a:rPr>
              <a:t>the end of the cleaning process we remained with 32 electrodes.</a:t>
            </a: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a:p>
        </p:txBody>
      </p:sp>
    </p:spTree>
    <p:extLst>
      <p:ext uri="{BB962C8B-B14F-4D97-AF65-F5344CB8AC3E}">
        <p14:creationId xmlns:p14="http://schemas.microsoft.com/office/powerpoint/2010/main" val="214587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49644</TotalTime>
  <Words>1772</Words>
  <Application>Microsoft Office PowerPoint</Application>
  <PresentationFormat>‫הצגה על המסך (4:3)</PresentationFormat>
  <Paragraphs>293</Paragraphs>
  <Slides>34</Slides>
  <Notes>4</Notes>
  <HiddenSlides>0</HiddenSlides>
  <MMClips>0</MMClips>
  <ScaleCrop>false</ScaleCrop>
  <HeadingPairs>
    <vt:vector size="4" baseType="variant">
      <vt:variant>
        <vt:lpstr>ערכת נושא</vt:lpstr>
      </vt:variant>
      <vt:variant>
        <vt:i4>1</vt:i4>
      </vt:variant>
      <vt:variant>
        <vt:lpstr>כותרות שקופיות</vt:lpstr>
      </vt:variant>
      <vt:variant>
        <vt:i4>34</vt:i4>
      </vt:variant>
    </vt:vector>
  </HeadingPairs>
  <TitlesOfParts>
    <vt:vector size="35" baseType="lpstr">
      <vt:lpstr>Office Theme</vt:lpstr>
      <vt:lpstr>Midterm Presentation  Estimating Brain Activation Patterns from EEG Data</vt:lpstr>
      <vt:lpstr>Outline</vt:lpstr>
      <vt:lpstr>Medical Background</vt:lpstr>
      <vt:lpstr>מצגת של PowerPoint</vt:lpstr>
      <vt:lpstr>Sub - Goals</vt:lpstr>
      <vt:lpstr>Overview project process System Diagram</vt:lpstr>
      <vt:lpstr>Our Raw Data</vt:lpstr>
      <vt:lpstr>מצגת של PowerPoint</vt:lpstr>
      <vt:lpstr>Preprocessing</vt:lpstr>
      <vt:lpstr>Overview project process System Diagram</vt:lpstr>
      <vt:lpstr>Statistical Features Extraction</vt:lpstr>
      <vt:lpstr>Overview project process System Diagram</vt:lpstr>
      <vt:lpstr>Dimensionality reduction algorithms</vt:lpstr>
      <vt:lpstr>Riemannian Geometry</vt:lpstr>
      <vt:lpstr>מצגת של PowerPoint</vt:lpstr>
      <vt:lpstr>מצגת של PowerPoint</vt:lpstr>
      <vt:lpstr>Schild’s Ladder (Parallel Transport)</vt:lpstr>
      <vt:lpstr>מצגת של PowerPoint</vt:lpstr>
      <vt:lpstr>מצגת של PowerPoint</vt:lpstr>
      <vt:lpstr>מצגת של PowerPoint</vt:lpstr>
      <vt:lpstr>מצגת של PowerPoint</vt:lpstr>
      <vt:lpstr>Overview project process System Diagram</vt:lpstr>
      <vt:lpstr>SVM Support Vector Machines</vt:lpstr>
      <vt:lpstr>Overview project process System Diagram</vt:lpstr>
      <vt:lpstr>Results Confusion Matrix</vt:lpstr>
      <vt:lpstr>A series of tests performed on subjects C01, C02 stimulus 1, 3, 14</vt:lpstr>
      <vt:lpstr>A series of tests performed on subjects C01, C02 stimulus 1, 3, 14</vt:lpstr>
      <vt:lpstr>A series of tests performed on subjects C04,C05,C06,S01,S02,S04 stimulus 2, 3, 11,14</vt:lpstr>
      <vt:lpstr>A series of tests performed on subjects C03, C04,C05,S01,S02,S04 stimulus 2, 3, 11,14</vt:lpstr>
      <vt:lpstr>A series of tests performed on subjects C03, C04,C05,S01,S02,S04 stimulus 2, 3, 11,14</vt:lpstr>
      <vt:lpstr>A series of tests performed on subjects C03, C04,C05,S01,S02,S04 stimulus 2, 3, 11,14</vt:lpstr>
      <vt:lpstr>Conclusion</vt:lpstr>
      <vt:lpstr>Future Work</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פיתוח אלגורית'ם לזיהוי אנשים בתמונות</dc:title>
  <dc:creator>Idan Burstein</dc:creator>
  <cp:lastModifiedBy>User</cp:lastModifiedBy>
  <cp:revision>728</cp:revision>
  <cp:lastPrinted>2014-09-21T12:04:19Z</cp:lastPrinted>
  <dcterms:created xsi:type="dcterms:W3CDTF">2012-05-28T18:42:10Z</dcterms:created>
  <dcterms:modified xsi:type="dcterms:W3CDTF">2017-12-13T21:15:58Z</dcterms:modified>
</cp:coreProperties>
</file>